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4.xml" ContentType="application/vnd.openxmlformats-officedocument.theme+xml"/>
  <Override PartName="/ppt/slideLayouts/slideLayout44.xml" ContentType="application/vnd.openxmlformats-officedocument.presentationml.slideLayout+xml"/>
  <Override PartName="/ppt/theme/theme5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7.xml" ContentType="application/vnd.openxmlformats-officedocument.theme+xml"/>
  <Override PartName="/ppt/slideLayouts/slideLayout73.xml" ContentType="application/vnd.openxmlformats-officedocument.presentationml.slideLayout+xml"/>
  <Override PartName="/ppt/theme/theme8.xml" ContentType="application/vnd.openxmlformats-officedocument.theme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90" r:id="rId3"/>
    <p:sldMasterId id="2147483692" r:id="rId4"/>
    <p:sldMasterId id="2147483707" r:id="rId5"/>
    <p:sldMasterId id="2147483709" r:id="rId6"/>
    <p:sldMasterId id="2147483726" r:id="rId7"/>
    <p:sldMasterId id="2147483739" r:id="rId8"/>
    <p:sldMasterId id="2147483741" r:id="rId9"/>
  </p:sldMasterIdLst>
  <p:notesMasterIdLst>
    <p:notesMasterId r:id="rId19"/>
  </p:notesMasterIdLst>
  <p:handoutMasterIdLst>
    <p:handoutMasterId r:id="rId20"/>
  </p:handoutMasterIdLst>
  <p:sldIdLst>
    <p:sldId id="256" r:id="rId10"/>
    <p:sldId id="275" r:id="rId11"/>
    <p:sldId id="261" r:id="rId12"/>
    <p:sldId id="273" r:id="rId13"/>
    <p:sldId id="262" r:id="rId14"/>
    <p:sldId id="276" r:id="rId15"/>
    <p:sldId id="265" r:id="rId16"/>
    <p:sldId id="264" r:id="rId17"/>
    <p:sldId id="269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CC0099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299" autoAdjust="0"/>
  </p:normalViewPr>
  <p:slideViewPr>
    <p:cSldViewPr>
      <p:cViewPr varScale="1">
        <p:scale>
          <a:sx n="95" d="100"/>
          <a:sy n="95" d="100"/>
        </p:scale>
        <p:origin x="163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3156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39A96D-4230-415E-8210-24F1396DA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253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>
              <a:defRPr sz="1300"/>
            </a:lvl1pPr>
          </a:lstStyle>
          <a:p>
            <a:fld id="{FB028E82-2119-4403-ABF5-D621BBD035AA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47" tIns="47873" rIns="95747" bIns="4787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5747" tIns="47873" rIns="95747" bIns="4787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r">
              <a:defRPr sz="1300"/>
            </a:lvl1pPr>
          </a:lstStyle>
          <a:p>
            <a:fld id="{20C36B75-3AA9-4FFB-9807-4AC643C6A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49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2400"/>
              </a:spcBef>
            </a:pPr>
            <a:r>
              <a:rPr lang="en-US" sz="1200" dirty="0" smtClean="0"/>
              <a:t>1992 – 45 college/schools with undergrad PH degrees</a:t>
            </a:r>
          </a:p>
          <a:p>
            <a:pPr>
              <a:spcBef>
                <a:spcPts val="2400"/>
              </a:spcBef>
            </a:pPr>
            <a:r>
              <a:rPr lang="en-US" sz="1200" dirty="0" smtClean="0"/>
              <a:t>2012 - 176 college/schools with undergrad PH degrees</a:t>
            </a:r>
          </a:p>
          <a:p>
            <a:pPr>
              <a:spcBef>
                <a:spcPts val="2400"/>
              </a:spcBef>
            </a:pPr>
            <a:r>
              <a:rPr lang="en-US" sz="1200" dirty="0" smtClean="0"/>
              <a:t>HP 2020 – Increase # of BSPH degrees awarded to ~11,800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www.biomedcentral.com/track/pdf/10.1186/s40985-016-0048-x?site=publichealthreviews.biomedcentral.com</a:t>
            </a:r>
          </a:p>
          <a:p>
            <a:r>
              <a:rPr lang="en-US" dirty="0" smtClean="0"/>
              <a:t>2003: 1,340 BS degrees</a:t>
            </a:r>
          </a:p>
          <a:p>
            <a:r>
              <a:rPr lang="en-US" dirty="0" smtClean="0"/>
              <a:t>2015</a:t>
            </a:r>
            <a:r>
              <a:rPr lang="en-US" baseline="0" dirty="0" smtClean="0"/>
              <a:t>: 10,700 (HP2020 data)</a:t>
            </a:r>
          </a:p>
          <a:p>
            <a:r>
              <a:rPr lang="en-US" baseline="0" dirty="0" smtClean="0"/>
              <a:t>2020:  11,800 (HP2020 goal)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36B75-3AA9-4FFB-9807-4AC643C6A4E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56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2003 IOM – PH</a:t>
            </a:r>
            <a:r>
              <a:rPr lang="en-US" baseline="0" dirty="0" smtClean="0"/>
              <a:t> should be available to all undergrads, regardless of major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2006: Consensus conference – recommended “101” classes (EPI, Intro PH,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Educated Citizen -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collaborative effort that aimed to integrate public health principles into a liberal arts undergraduate education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focus was on suggesting how institutions could integrate public health into existing educational opportunities; examples were related to journalism, public policy, political science, and communications courses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36B75-3AA9-4FFB-9807-4AC643C6A4E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26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2400"/>
              </a:spcBef>
            </a:pPr>
            <a:r>
              <a:rPr lang="en-US" sz="1200" dirty="0" smtClean="0"/>
              <a:t>Anthropology, Health Sciences, Exercise Science, Kinesiology, and Health Education and Promotion</a:t>
            </a:r>
            <a:endParaRPr lang="en-US" sz="1400" dirty="0" smtClean="0"/>
          </a:p>
          <a:p>
            <a:pPr>
              <a:spcBef>
                <a:spcPts val="2400"/>
              </a:spcBef>
            </a:pPr>
            <a:r>
              <a:rPr lang="en-US" sz="2800" dirty="0" smtClean="0"/>
              <a:t>70% outside of schools that offer a graduate public health degree (2008)</a:t>
            </a:r>
          </a:p>
          <a:p>
            <a:pPr lvl="1">
              <a:spcBef>
                <a:spcPts val="2400"/>
              </a:spcBef>
            </a:pPr>
            <a:r>
              <a:rPr lang="en-US" sz="2400" dirty="0" smtClean="0"/>
              <a:t>Rutgers, Hopkins, </a:t>
            </a:r>
            <a:r>
              <a:rPr lang="en-US" sz="2400" dirty="0" err="1" smtClean="0"/>
              <a:t>Lindenwood</a:t>
            </a:r>
            <a:endParaRPr lang="en-US" sz="2400" dirty="0" smtClean="0"/>
          </a:p>
          <a:p>
            <a:pPr>
              <a:spcBef>
                <a:spcPts val="2400"/>
              </a:spcBef>
            </a:pPr>
            <a:r>
              <a:rPr lang="en-US" sz="3000" dirty="0" smtClean="0"/>
              <a:t>Schools/College of Public Health</a:t>
            </a:r>
          </a:p>
          <a:p>
            <a:pPr>
              <a:spcBef>
                <a:spcPts val="2400"/>
              </a:spcBef>
            </a:pPr>
            <a:endParaRPr lang="en-US" sz="3000" dirty="0" smtClean="0"/>
          </a:p>
          <a:p>
            <a:pPr>
              <a:spcBef>
                <a:spcPts val="2400"/>
              </a:spcBef>
            </a:pPr>
            <a:r>
              <a:rPr lang="en-US" sz="3000" dirty="0" smtClean="0"/>
              <a:t>School</a:t>
            </a:r>
            <a:r>
              <a:rPr lang="en-US" sz="3000" baseline="0" dirty="0" smtClean="0"/>
              <a:t> of Human Ecology – UT-Austin</a:t>
            </a:r>
          </a:p>
          <a:p>
            <a:pPr>
              <a:spcBef>
                <a:spcPts val="2400"/>
              </a:spcBef>
            </a:pPr>
            <a:r>
              <a:rPr lang="en-US" sz="3000" baseline="0" dirty="0" smtClean="0"/>
              <a:t>Health Sciences – Cedar Crest College, </a:t>
            </a:r>
            <a:r>
              <a:rPr lang="en-US" sz="3000" baseline="0" dirty="0" err="1" smtClean="0"/>
              <a:t>Lindenwood</a:t>
            </a:r>
            <a:endParaRPr lang="en-US" sz="3000" baseline="0" dirty="0" smtClean="0"/>
          </a:p>
          <a:p>
            <a:pPr>
              <a:spcBef>
                <a:spcPts val="2400"/>
              </a:spcBef>
            </a:pPr>
            <a:r>
              <a:rPr lang="en-US" sz="3000" baseline="0" dirty="0" smtClean="0"/>
              <a:t>Health Ed &amp; Promotion – ECU</a:t>
            </a:r>
          </a:p>
          <a:p>
            <a:pPr>
              <a:spcBef>
                <a:spcPts val="2400"/>
              </a:spcBef>
            </a:pPr>
            <a:r>
              <a:rPr lang="en-US" sz="3000" baseline="0" dirty="0" smtClean="0"/>
              <a:t>Anthropology – University of Louisville</a:t>
            </a:r>
          </a:p>
          <a:p>
            <a:pPr>
              <a:spcBef>
                <a:spcPts val="2400"/>
              </a:spcBef>
            </a:pPr>
            <a:r>
              <a:rPr lang="en-US" sz="3000" baseline="0" dirty="0" smtClean="0"/>
              <a:t>Exercise Science – Appalachian State, University of North Dakota</a:t>
            </a:r>
          </a:p>
          <a:p>
            <a:pPr>
              <a:spcBef>
                <a:spcPts val="2400"/>
              </a:spcBef>
            </a:pPr>
            <a:r>
              <a:rPr lang="en-US" sz="3000" baseline="0" dirty="0" smtClean="0"/>
              <a:t>Kinesiology – Iowa State</a:t>
            </a:r>
          </a:p>
          <a:p>
            <a:pPr>
              <a:spcBef>
                <a:spcPts val="2400"/>
              </a:spcBef>
            </a:pPr>
            <a:r>
              <a:rPr lang="en-US" sz="3000" baseline="0" dirty="0" smtClean="0"/>
              <a:t>Health Studies – American University</a:t>
            </a:r>
            <a:endParaRPr lang="en-US" sz="3000" dirty="0" smtClean="0"/>
          </a:p>
          <a:p>
            <a:pPr>
              <a:spcBef>
                <a:spcPts val="2400"/>
              </a:spcBef>
            </a:pPr>
            <a:r>
              <a:rPr lang="en-US" sz="3000" dirty="0" smtClean="0"/>
              <a:t>Liberal arts institutions</a:t>
            </a:r>
          </a:p>
          <a:p>
            <a:pPr>
              <a:spcBef>
                <a:spcPts val="2400"/>
              </a:spcBef>
            </a:pPr>
            <a:r>
              <a:rPr lang="en-US" sz="3000" dirty="0" smtClean="0"/>
              <a:t>Departments of </a:t>
            </a:r>
            <a:r>
              <a:rPr lang="en-US" sz="2800" dirty="0" smtClean="0"/>
              <a:t>Anthropology, Health Sciences, Exercise Science, Kinesiology, and Health Education and Promotion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36B75-3AA9-4FFB-9807-4AC643C6A4E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56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2003 IOM – PH</a:t>
            </a:r>
            <a:r>
              <a:rPr lang="en-US" baseline="0" dirty="0" smtClean="0"/>
              <a:t> should be available to all undergrads, regardless of major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Educated Citizen -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collaborative effort that aimed to integrate public health principles into a liberal arts undergraduate education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focus was on suggesting how institutions could integrate public health into existing educational opportunities; examples were related to journalism, public policy, political science, and </a:t>
            </a: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communications courses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36B75-3AA9-4FFB-9807-4AC643C6A4E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26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5025-0FC8-425E-B735-34F4DCBAD79E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BD2-34F7-4A40-BB00-2215376649F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86766"/>
            <a:ext cx="9144000" cy="1471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8459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5025-0FC8-425E-B735-34F4DCBAD79E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BD2-34F7-4A40-BB00-221537664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36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5025-0FC8-425E-B735-34F4DCBAD79E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BD2-34F7-4A40-BB00-221537664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237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24146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1463"/>
            <a:ext cx="67818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676400" y="1219200"/>
            <a:ext cx="6781800" cy="48768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42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>
                <a:effectLst/>
              </a:defRPr>
            </a:lvl1pPr>
            <a:lvl2pPr>
              <a:lnSpc>
                <a:spcPct val="90000"/>
              </a:lnSpc>
              <a:defRPr>
                <a:effectLst/>
              </a:defRPr>
            </a:lvl2pPr>
            <a:lvl3pPr>
              <a:lnSpc>
                <a:spcPct val="90000"/>
              </a:lnSpc>
              <a:defRPr>
                <a:effectLst/>
              </a:defRPr>
            </a:lvl3pPr>
            <a:lvl4pPr>
              <a:lnSpc>
                <a:spcPct val="90000"/>
              </a:lnSpc>
              <a:defRPr>
                <a:effectLst/>
              </a:defRPr>
            </a:lvl4pPr>
            <a:lvl5pPr>
              <a:lnSpc>
                <a:spcPct val="90000"/>
              </a:lnSpc>
              <a:defRPr>
                <a:effectLst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FFCC00"/>
              </a:buClr>
              <a:buFont typeface="Calibri" pitchFamily="34" charset="0"/>
              <a:buChar char="●"/>
              <a:defRPr/>
            </a:lvl1pPr>
            <a:lvl2pPr marL="742950" indent="-285750">
              <a:buClr>
                <a:srgbClr val="FFCC66"/>
              </a:buClr>
              <a:buFont typeface="Arial" pitchFamily="34" charset="0"/>
              <a:buChar char="•"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5025-0FC8-425E-B735-34F4DCBAD79E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BD2-34F7-4A40-BB00-2215376649F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6273225"/>
            <a:ext cx="9144000" cy="584775"/>
          </a:xfrm>
          <a:prstGeom prst="rect">
            <a:avLst/>
          </a:prstGeom>
          <a:solidFill>
            <a:srgbClr val="0000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Saint</a:t>
            </a:r>
            <a:r>
              <a:rPr lang="en-US" sz="1600" baseline="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1600" baseline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Louis University, </a:t>
            </a:r>
            <a:r>
              <a:rPr lang="en-US" sz="1600" baseline="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College for Public Health &amp; Social Justice</a:t>
            </a:r>
          </a:p>
          <a:p>
            <a:pPr algn="ctr"/>
            <a:r>
              <a:rPr lang="en-US" sz="1600" baseline="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Department of Epidemiology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1112520"/>
            <a:ext cx="9144000" cy="76200"/>
          </a:xfrm>
          <a:prstGeom prst="rect">
            <a:avLst/>
          </a:prstGeom>
          <a:gradFill flip="none" rotWithShape="1">
            <a:gsLst>
              <a:gs pos="30000">
                <a:srgbClr val="336699"/>
              </a:gs>
              <a:gs pos="0">
                <a:srgbClr val="000099"/>
              </a:gs>
              <a:gs pos="56000">
                <a:srgbClr val="666699"/>
              </a:gs>
              <a:gs pos="78000">
                <a:schemeClr val="bg1">
                  <a:lumMod val="75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8912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2462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59B2001-C151-4E38-BDF1-7C51843756CC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B7E192A-4B00-4FC5-B2F0-C392885026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B7E192A-4B00-4FC5-B2F0-C392885026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59B2001-C151-4E38-BDF1-7C51843756CC}" type="datetimeFigureOut">
              <a:rPr lang="en-US" smtClean="0"/>
              <a:t>4/2/2018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59B2001-C151-4E38-BDF1-7C51843756CC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B7E192A-4B00-4FC5-B2F0-C392885026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20980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5025-0FC8-425E-B735-34F4DCBAD79E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BD2-34F7-4A40-BB00-221537664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790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339102"/>
          </a:xfrm>
        </p:spPr>
        <p:txBody>
          <a:bodyPr/>
          <a:lstStyle>
            <a:lvl1pPr>
              <a:lnSpc>
                <a:spcPct val="100000"/>
              </a:lnSpc>
              <a:defRPr>
                <a:effectLst/>
              </a:defRPr>
            </a:lvl1pPr>
            <a:lvl2pPr>
              <a:lnSpc>
                <a:spcPct val="100000"/>
              </a:lnSpc>
              <a:defRPr>
                <a:effectLst/>
              </a:defRPr>
            </a:lvl2pPr>
            <a:lvl3pPr>
              <a:lnSpc>
                <a:spcPct val="100000"/>
              </a:lnSpc>
              <a:defRPr>
                <a:effectLst/>
              </a:defRPr>
            </a:lvl3pPr>
            <a:lvl4pPr>
              <a:lnSpc>
                <a:spcPct val="100000"/>
              </a:lnSpc>
              <a:defRPr>
                <a:effectLst/>
              </a:defRPr>
            </a:lvl4pPr>
            <a:lvl5pPr>
              <a:lnSpc>
                <a:spcPct val="100000"/>
              </a:lnSpc>
              <a:defRPr>
                <a:effectLst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5025-0FC8-425E-B735-34F4DCBAD79E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BD2-34F7-4A40-BB00-221537664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9037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B7E192A-4B00-4FC5-B2F0-C392885026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59B2001-C151-4E38-BDF1-7C51843756CC}" type="datetimeFigureOut">
              <a:rPr lang="en-US" smtClean="0"/>
              <a:t>4/2/2018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59B2001-C151-4E38-BDF1-7C51843756CC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B7E192A-4B00-4FC5-B2F0-C392885026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20980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effectLst/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339102"/>
          </a:xfrm>
        </p:spPr>
        <p:txBody>
          <a:bodyPr/>
          <a:lstStyle>
            <a:lvl1pPr>
              <a:lnSpc>
                <a:spcPct val="100000"/>
              </a:lnSpc>
              <a:defRPr>
                <a:effectLst/>
              </a:defRPr>
            </a:lvl1pPr>
            <a:lvl2pPr>
              <a:lnSpc>
                <a:spcPct val="100000"/>
              </a:lnSpc>
              <a:defRPr>
                <a:effectLst/>
              </a:defRPr>
            </a:lvl2pPr>
            <a:lvl3pPr>
              <a:lnSpc>
                <a:spcPct val="100000"/>
              </a:lnSpc>
              <a:defRPr>
                <a:effectLst/>
              </a:defRPr>
            </a:lvl3pPr>
            <a:lvl4pPr>
              <a:lnSpc>
                <a:spcPct val="100000"/>
              </a:lnSpc>
              <a:defRPr>
                <a:effectLst/>
              </a:defRPr>
            </a:lvl4pPr>
            <a:lvl5pPr>
              <a:lnSpc>
                <a:spcPct val="100000"/>
              </a:lnSpc>
              <a:defRPr>
                <a:effectLst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5025-0FC8-425E-B735-34F4DCBAD79E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BD2-34F7-4A40-BB00-221537664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865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BCA9AED-0177-4574-8ED5-B33D40CC9167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EECF0EF-E82C-4795-8356-12799C5701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EEECF0EF-E82C-4795-8356-12799C57018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ABCA9AED-0177-4574-8ED5-B33D40CC9167}" type="datetimeFigureOut">
              <a:rPr lang="en-US" smtClean="0"/>
              <a:t>4/2/2018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BCA9AED-0177-4574-8ED5-B33D40CC9167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EECF0EF-E82C-4795-8356-12799C5701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5025-0FC8-425E-B735-34F4DCBAD79E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BD2-34F7-4A40-BB00-221537664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2220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1463"/>
            <a:ext cx="67818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676400" y="1219200"/>
            <a:ext cx="6781800" cy="48768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562600" y="6400800"/>
            <a:ext cx="28956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553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</p:grpSp>
      </p:grpSp>
      <p:sp>
        <p:nvSpPr>
          <p:cNvPr id="163882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3883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Arnold/PH Research &amp; Practice/Sp10</a:t>
            </a:r>
            <a:endParaRPr lang="en-US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641EF-538A-47C6-9924-519D155DE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defRPr>
                <a:effectLst/>
              </a:defRPr>
            </a:lvl3pPr>
            <a:lvl4pPr>
              <a:defRPr>
                <a:effectLst/>
              </a:defRPr>
            </a:lvl4pPr>
            <a:lvl5pPr>
              <a:defRPr>
                <a:effectLst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Arnold/PH Research &amp; Practice/Sp10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7C8CE-2547-4AEC-AC90-D412B87A2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Arnold/PH Research &amp; Practice/Sp10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468C4-FEA4-4A92-971C-33353C6919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Arnold/PH Research &amp; Practice/Sp10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F2129-9AC8-4215-936E-FEA786E860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Arnold/PH Research &amp; Practice/Sp10</a:t>
            </a:r>
            <a:endParaRPr lang="en-US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C0E48-B71A-452F-9E38-B66170276C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Arnold/PH Research &amp; Practice/Sp10</a:t>
            </a: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74D5D-3C06-47CC-91B7-56D9B1D0B6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Arnold/PH Research &amp; Practice/Sp10</a:t>
            </a:r>
            <a:endParaRPr lang="en-US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25F56-66F5-4128-999C-2A794BE5AA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Arnold/PH Research &amp; Practice/Sp10</a:t>
            </a: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12696-8025-4E20-8E6B-F4F6D2438D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Arnold/PH Research &amp; Practice/Sp10</a:t>
            </a: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14CE4-8791-4D54-9880-4770EB26C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5025-0FC8-425E-B735-34F4DCBAD79E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BD2-34F7-4A40-BB00-221537664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0541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Arnold/PH Research &amp; Practice/Sp10</a:t>
            </a: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401F0-1D5B-495B-BBDB-E62C937D9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Arnold/PH Research &amp; Practice/Sp10</a:t>
            </a: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90D60-EC2C-46EC-AB42-E3F33419AF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Arnold/PH Research &amp; Practice/Sp10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DD127-054F-4046-96C7-9B42A5F5CF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20980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5025-0FC8-425E-B735-34F4DCBAD79E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BD2-34F7-4A40-BB00-221537664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743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5025-0FC8-425E-B735-34F4DCBAD79E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BD2-34F7-4A40-BB00-221537664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8770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5025-0FC8-425E-B735-34F4DCBAD79E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BD2-34F7-4A40-BB00-221537664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698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5025-0FC8-425E-B735-34F4DCBAD79E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BD2-34F7-4A40-BB00-221537664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1023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5025-0FC8-425E-B735-34F4DCBAD79E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BD2-34F7-4A40-BB00-221537664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6818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5025-0FC8-425E-B735-34F4DCBAD79E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BD2-34F7-4A40-BB00-221537664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380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5025-0FC8-425E-B735-34F4DCBAD79E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BD2-34F7-4A40-BB00-221537664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81403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5025-0FC8-425E-B735-34F4DCBAD79E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BD2-34F7-4A40-BB00-221537664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5706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5025-0FC8-425E-B735-34F4DCBAD79E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BD2-34F7-4A40-BB00-221537664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96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5025-0FC8-425E-B735-34F4DCBAD79E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BD2-34F7-4A40-BB00-221537664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99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5025-0FC8-425E-B735-34F4DCBAD79E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BD2-34F7-4A40-BB00-221537664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810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5025-0FC8-425E-B735-34F4DCBAD79E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BD2-34F7-4A40-BB00-221537664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432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55025-0FC8-425E-B735-34F4DCBAD79E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FBD2-34F7-4A40-BB00-221537664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733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15.xml"/><Relationship Id="rId16" Type="http://schemas.openxmlformats.org/officeDocument/2006/relationships/theme" Target="../theme/theme2.xml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31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39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4.xml"/><Relationship Id="rId4" Type="http://schemas.openxmlformats.org/officeDocument/2006/relationships/image" Target="../media/image6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slideLayout" Target="../slideLayouts/slideLayout57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47.xml"/><Relationship Id="rId21" Type="http://schemas.openxmlformats.org/officeDocument/2006/relationships/image" Target="../media/image5.png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46.xml"/><Relationship Id="rId16" Type="http://schemas.openxmlformats.org/officeDocument/2006/relationships/slideLayout" Target="../slideLayouts/slideLayout60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54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slideLayout" Target="../slideLayouts/slideLayout58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5" Type="http://schemas.openxmlformats.org/officeDocument/2006/relationships/image" Target="../media/image8.png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Relationship Id="rId14" Type="http://schemas.openxmlformats.org/officeDocument/2006/relationships/image" Target="../media/image7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73.xml"/><Relationship Id="rId4" Type="http://schemas.openxmlformats.org/officeDocument/2006/relationships/image" Target="../media/image6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75.xml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4.xml"/><Relationship Id="rId5" Type="http://schemas.openxmlformats.org/officeDocument/2006/relationships/slideLayout" Target="../slideLayouts/slideLayout78.xml"/><Relationship Id="rId10" Type="http://schemas.openxmlformats.org/officeDocument/2006/relationships/slideLayout" Target="../slideLayouts/slideLayout83.xml"/><Relationship Id="rId4" Type="http://schemas.openxmlformats.org/officeDocument/2006/relationships/slideLayout" Target="../slideLayouts/slideLayout77.xml"/><Relationship Id="rId9" Type="http://schemas.openxmlformats.org/officeDocument/2006/relationships/slideLayout" Target="../slideLayouts/slideLayout8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55025-0FC8-425E-B735-34F4DCBAD79E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5FBD2-34F7-4A40-BB00-221537664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134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-15875" y="6007100"/>
            <a:ext cx="9159875" cy="849313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9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20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20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20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20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6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-15875" y="6007100"/>
            <a:ext cx="9159875" cy="849313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9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9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9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8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-15875" y="6007100"/>
            <a:ext cx="9159875" cy="849313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  <p:sldLayoutId id="2147483724" r:id="rId15"/>
    <p:sldLayoutId id="2147483725" r:id="rId16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20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21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21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21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21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162819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20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21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22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23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24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25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26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27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28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29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30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31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32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33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34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35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36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37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38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39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40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41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42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43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44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45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46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47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48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49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50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51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52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53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2854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162856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162857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</p:grpSp>
      </p:grpSp>
      <p:sp>
        <p:nvSpPr>
          <p:cNvPr id="162858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285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2860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2861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2484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US" smtClean="0"/>
              <a:t>Arnold/PH Research &amp; Practice/Sp10</a:t>
            </a:r>
            <a:endParaRPr lang="en-US"/>
          </a:p>
        </p:txBody>
      </p:sp>
      <p:sp>
        <p:nvSpPr>
          <p:cNvPr id="162862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25A9941-6EC4-4041-A404-E2A2A828E4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55025-0FC8-425E-B735-34F4DCBAD79E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5FBD2-34F7-4A40-BB00-221537664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520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5.xml"/><Relationship Id="rId4" Type="http://schemas.openxmlformats.org/officeDocument/2006/relationships/hyperlink" Target="https://www.fws.gov/endangered/species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5.xml"/><Relationship Id="rId4" Type="http://schemas.openxmlformats.org/officeDocument/2006/relationships/hyperlink" Target="https://www.fws.gov/endangered/species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6310" y="1730375"/>
            <a:ext cx="7772400" cy="1470025"/>
          </a:xfrm>
        </p:spPr>
        <p:txBody>
          <a:bodyPr/>
          <a:lstStyle/>
          <a:p>
            <a:r>
              <a:rPr lang="en-US" dirty="0" smtClean="0"/>
              <a:t>Undergraduate Public Health: Non-traditional and here to stay!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636" y="6040010"/>
            <a:ext cx="2531364" cy="635109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0510" y="1295400"/>
            <a:ext cx="9144000" cy="9128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1531" y="5347138"/>
            <a:ext cx="9144000" cy="9128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52400" y="3568005"/>
            <a:ext cx="8686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Lauren D. Arnold, PhD, MPH</a:t>
            </a:r>
          </a:p>
          <a:p>
            <a:pPr algn="ctr"/>
            <a:r>
              <a:rPr lang="en-US" sz="2800" dirty="0" smtClean="0"/>
              <a:t>Director, Undergraduate Public Health Programs</a:t>
            </a:r>
          </a:p>
          <a:p>
            <a:pPr algn="ctr"/>
            <a:r>
              <a:rPr lang="en-US" sz="2800" dirty="0" smtClean="0"/>
              <a:t>Associate Professor, </a:t>
            </a:r>
            <a:r>
              <a:rPr lang="en-US" sz="2800" dirty="0" err="1" smtClean="0"/>
              <a:t>Dept</a:t>
            </a:r>
            <a:r>
              <a:rPr lang="en-US" sz="2800" dirty="0" smtClean="0"/>
              <a:t> of Epidemiology &amp; Biostatistics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81292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map of us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" y="273783"/>
            <a:ext cx="9130862" cy="6087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87413" y="2152201"/>
            <a:ext cx="2743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b="1" dirty="0"/>
              <a:t>45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87413" y="2133600"/>
            <a:ext cx="2743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b="1" dirty="0" smtClean="0"/>
              <a:t>176</a:t>
            </a:r>
            <a:endParaRPr lang="en-US" sz="10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554013" y="2178784"/>
            <a:ext cx="3810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b="1" dirty="0" smtClean="0"/>
              <a:t>11,800</a:t>
            </a:r>
            <a:endParaRPr lang="en-US" sz="10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554013" y="2133600"/>
            <a:ext cx="3810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b="1" dirty="0" smtClean="0"/>
              <a:t>1,340</a:t>
            </a:r>
            <a:endParaRPr lang="en-US" sz="10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09800" y="6400800"/>
            <a:ext cx="678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Image:  </a:t>
            </a:r>
            <a:r>
              <a:rPr lang="en-US" sz="1400" dirty="0">
                <a:hlinkClick r:id="rId4"/>
              </a:rPr>
              <a:t>https://www.fws.gov/endangered/species</a:t>
            </a:r>
            <a:r>
              <a:rPr lang="en-US" sz="1400" dirty="0" smtClean="0">
                <a:hlinkClick r:id="rId4"/>
              </a:rPr>
              <a:t>/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15210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  <p:bldP spid="7" grpId="0"/>
      <p:bldP spid="7" grpId="1"/>
      <p:bldP spid="8" grpId="0"/>
      <p:bldP spid="9" grpId="0"/>
      <p:bldP spid="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6781800" y="4740503"/>
            <a:ext cx="1104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2016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6210300" y="5023093"/>
            <a:ext cx="1104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2012</a:t>
            </a:r>
            <a:endParaRPr lang="en-US" sz="2400" dirty="0"/>
          </a:p>
        </p:txBody>
      </p:sp>
      <p:sp>
        <p:nvSpPr>
          <p:cNvPr id="5" name="Right Arrow 4"/>
          <p:cNvSpPr/>
          <p:nvPr/>
        </p:nvSpPr>
        <p:spPr>
          <a:xfrm>
            <a:off x="114300" y="3823100"/>
            <a:ext cx="8915400" cy="60960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2036" y="3421410"/>
            <a:ext cx="0" cy="121920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-76200" y="4572000"/>
            <a:ext cx="1104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1915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 rot="18900000">
            <a:off x="-110792" y="2189249"/>
            <a:ext cx="2019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Welch-Rose Report</a:t>
            </a:r>
            <a:endParaRPr lang="en-US" sz="24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953000" y="3549208"/>
            <a:ext cx="0" cy="121920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325723" y="1805717"/>
            <a:ext cx="0" cy="3448209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913653" y="2779694"/>
            <a:ext cx="0" cy="3475111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171540" y="3146022"/>
            <a:ext cx="0" cy="2672604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384567" y="3529821"/>
            <a:ext cx="0" cy="1503844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282355" y="3431248"/>
            <a:ext cx="0" cy="1295742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838700" y="5196893"/>
            <a:ext cx="1104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2006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4457700" y="4730706"/>
            <a:ext cx="1104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2003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 rot="18900000">
            <a:off x="3697617" y="2649634"/>
            <a:ext cx="2019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IOM </a:t>
            </a:r>
          </a:p>
          <a:p>
            <a:pPr algn="ctr"/>
            <a:r>
              <a:rPr lang="en-US" sz="2400" dirty="0" smtClean="0"/>
              <a:t>Report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 rot="18900000">
            <a:off x="6792238" y="2192434"/>
            <a:ext cx="2019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CEPH SBP Accreditation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8151597" y="2945938"/>
            <a:ext cx="401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?</a:t>
            </a:r>
            <a:endParaRPr lang="en-US" sz="4000" b="1" dirty="0"/>
          </a:p>
        </p:txBody>
      </p:sp>
      <p:sp>
        <p:nvSpPr>
          <p:cNvPr id="29" name="TextBox 28"/>
          <p:cNvSpPr txBox="1"/>
          <p:nvPr/>
        </p:nvSpPr>
        <p:spPr>
          <a:xfrm rot="18900000">
            <a:off x="6225664" y="2876811"/>
            <a:ext cx="1009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CCEs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 rot="18900000">
            <a:off x="5218389" y="2192684"/>
            <a:ext cx="2944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Undergrad LOs</a:t>
            </a:r>
            <a:endParaRPr lang="en-US" sz="2400" dirty="0"/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8349208" y="3653824"/>
            <a:ext cx="2910" cy="1225566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 rot="18900000">
            <a:off x="4497641" y="150294"/>
            <a:ext cx="17843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UGPH Consensus Conference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 rot="18900000">
            <a:off x="5403979" y="1574885"/>
            <a:ext cx="2718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APHA Resolution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5724923" y="5818626"/>
            <a:ext cx="1104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2011</a:t>
            </a:r>
            <a:endParaRPr lang="en-US" sz="2400" dirty="0"/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5638800" y="2633613"/>
            <a:ext cx="18394" cy="3338853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029200" y="5928654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2007</a:t>
            </a:r>
            <a:endParaRPr lang="en-US" sz="2400" dirty="0"/>
          </a:p>
        </p:txBody>
      </p:sp>
      <p:sp>
        <p:nvSpPr>
          <p:cNvPr id="52" name="TextBox 51"/>
          <p:cNvSpPr txBox="1"/>
          <p:nvPr/>
        </p:nvSpPr>
        <p:spPr>
          <a:xfrm rot="18900000">
            <a:off x="4922552" y="863039"/>
            <a:ext cx="362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Educated Citizen &amp; PH</a:t>
            </a:r>
            <a:endParaRPr lang="en-US" sz="2400" dirty="0"/>
          </a:p>
        </p:txBody>
      </p:sp>
      <p:sp>
        <p:nvSpPr>
          <p:cNvPr id="61" name="TextBox 60"/>
          <p:cNvSpPr txBox="1"/>
          <p:nvPr/>
        </p:nvSpPr>
        <p:spPr>
          <a:xfrm>
            <a:off x="5410200" y="6280291"/>
            <a:ext cx="1104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2009</a:t>
            </a:r>
            <a:endParaRPr lang="en-US" sz="2400" dirty="0"/>
          </a:p>
        </p:txBody>
      </p:sp>
      <p:sp>
        <p:nvSpPr>
          <p:cNvPr id="64" name="TextBox 63"/>
          <p:cNvSpPr txBox="1"/>
          <p:nvPr/>
        </p:nvSpPr>
        <p:spPr>
          <a:xfrm>
            <a:off x="7696200" y="4897290"/>
            <a:ext cx="1104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2020+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72664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 descr="map of us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" y="273783"/>
            <a:ext cx="9130862" cy="6087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2209800" y="6400800"/>
            <a:ext cx="678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Image:  </a:t>
            </a:r>
            <a:r>
              <a:rPr lang="en-US" sz="1400" dirty="0">
                <a:hlinkClick r:id="rId4"/>
              </a:rPr>
              <a:t>https://www.fws.gov/endangered/species</a:t>
            </a:r>
            <a:r>
              <a:rPr lang="en-US" sz="1400" dirty="0" smtClean="0">
                <a:hlinkClick r:id="rId4"/>
              </a:rPr>
              <a:t>/</a:t>
            </a:r>
            <a:r>
              <a:rPr lang="en-US" sz="1400" dirty="0" smtClean="0"/>
              <a:t> 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8153400" y="229320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Rutgers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858000" y="247786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Johns Hopkins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819900" y="3371671"/>
            <a:ext cx="179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East Tennessee State</a:t>
            </a:r>
            <a:endParaRPr lang="en-US" b="1" dirty="0"/>
          </a:p>
        </p:txBody>
      </p:sp>
      <p:grpSp>
        <p:nvGrpSpPr>
          <p:cNvPr id="8" name="Group 7"/>
          <p:cNvGrpSpPr/>
          <p:nvPr/>
        </p:nvGrpSpPr>
        <p:grpSpPr>
          <a:xfrm>
            <a:off x="888124" y="1371600"/>
            <a:ext cx="4587765" cy="934998"/>
            <a:chOff x="1676400" y="1524000"/>
            <a:chExt cx="4587765" cy="934998"/>
          </a:xfrm>
        </p:grpSpPr>
        <p:sp>
          <p:nvSpPr>
            <p:cNvPr id="19" name="TextBox 18"/>
            <p:cNvSpPr txBox="1"/>
            <p:nvPr/>
          </p:nvSpPr>
          <p:spPr>
            <a:xfrm>
              <a:off x="2522483" y="1905000"/>
              <a:ext cx="36195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 smtClean="0"/>
                <a:t>Research Institutions</a:t>
              </a:r>
              <a:endParaRPr lang="en-US" sz="3000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676400" y="1524000"/>
              <a:ext cx="4587765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 smtClean="0"/>
                <a:t>Liberal Arts Institutions</a:t>
              </a:r>
              <a:endParaRPr lang="en-US" sz="3000" b="1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685800" y="990600"/>
            <a:ext cx="47060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Schools/Colleges of PH</a:t>
            </a:r>
            <a:endParaRPr lang="en-US" sz="3000" b="1" dirty="0"/>
          </a:p>
        </p:txBody>
      </p:sp>
      <p:grpSp>
        <p:nvGrpSpPr>
          <p:cNvPr id="5" name="Group 4"/>
          <p:cNvGrpSpPr/>
          <p:nvPr/>
        </p:nvGrpSpPr>
        <p:grpSpPr>
          <a:xfrm>
            <a:off x="1371600" y="2875002"/>
            <a:ext cx="4922783" cy="2077998"/>
            <a:chOff x="1935217" y="2875002"/>
            <a:chExt cx="4922783" cy="2077998"/>
          </a:xfrm>
        </p:grpSpPr>
        <p:sp>
          <p:nvSpPr>
            <p:cNvPr id="6" name="TextBox 5"/>
            <p:cNvSpPr txBox="1"/>
            <p:nvPr/>
          </p:nvSpPr>
          <p:spPr>
            <a:xfrm>
              <a:off x="3509141" y="4018002"/>
              <a:ext cx="26670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b="1" dirty="0" smtClean="0">
                  <a:solidFill>
                    <a:schemeClr val="accent6">
                      <a:lumMod val="75000"/>
                    </a:schemeClr>
                  </a:solidFill>
                </a:rPr>
                <a:t>Anthropology</a:t>
              </a:r>
              <a:endParaRPr lang="en-US" sz="30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810000" y="4399002"/>
              <a:ext cx="30480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b="1" dirty="0" smtClean="0">
                  <a:solidFill>
                    <a:schemeClr val="accent6">
                      <a:lumMod val="75000"/>
                    </a:schemeClr>
                  </a:solidFill>
                </a:rPr>
                <a:t>Exercise Science</a:t>
              </a:r>
              <a:endParaRPr lang="en-US" sz="30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925817" y="3637002"/>
              <a:ext cx="30480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b="1" dirty="0" smtClean="0">
                  <a:solidFill>
                    <a:schemeClr val="accent6">
                      <a:lumMod val="75000"/>
                    </a:schemeClr>
                  </a:solidFill>
                </a:rPr>
                <a:t>Health Sciences</a:t>
              </a:r>
              <a:endParaRPr lang="en-US" sz="30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935217" y="2875002"/>
              <a:ext cx="44196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 smtClean="0">
                  <a:solidFill>
                    <a:schemeClr val="accent6">
                      <a:lumMod val="75000"/>
                    </a:schemeClr>
                  </a:solidFill>
                </a:rPr>
                <a:t>Health Ed &amp; Promotion</a:t>
              </a:r>
              <a:endParaRPr lang="en-US" sz="30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544817" y="3256002"/>
              <a:ext cx="26670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b="1" dirty="0" smtClean="0">
                  <a:solidFill>
                    <a:schemeClr val="accent6">
                      <a:lumMod val="75000"/>
                    </a:schemeClr>
                  </a:solidFill>
                </a:rPr>
                <a:t>Human Ecology</a:t>
              </a:r>
              <a:endParaRPr lang="en-US" sz="30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25" name="Flowchart: Connector 24"/>
          <p:cNvSpPr/>
          <p:nvPr/>
        </p:nvSpPr>
        <p:spPr>
          <a:xfrm>
            <a:off x="8039100" y="2425184"/>
            <a:ext cx="114300" cy="114300"/>
          </a:xfrm>
          <a:prstGeom prst="flowChartConnector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lowchart: Connector 26"/>
          <p:cNvSpPr/>
          <p:nvPr/>
        </p:nvSpPr>
        <p:spPr>
          <a:xfrm>
            <a:off x="7696200" y="2705100"/>
            <a:ext cx="114300" cy="114300"/>
          </a:xfrm>
          <a:prstGeom prst="flowChartConnector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lowchart: Connector 27"/>
          <p:cNvSpPr/>
          <p:nvPr/>
        </p:nvSpPr>
        <p:spPr>
          <a:xfrm>
            <a:off x="6819900" y="3505200"/>
            <a:ext cx="114300" cy="114300"/>
          </a:xfrm>
          <a:prstGeom prst="flowChartConnector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271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21" grpId="0"/>
      <p:bldP spid="25" grpId="0" animBg="1"/>
      <p:bldP spid="27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Program Files (x86)\Microsoft Office\MEDIA\CAGCAT10\j0300840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"/>
            <a:ext cx="7696200" cy="6482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5800" y="3124200"/>
            <a:ext cx="3352800" cy="1038765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Pre-professional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12" name="Title 7"/>
          <p:cNvSpPr txBox="1">
            <a:spLocks/>
          </p:cNvSpPr>
          <p:nvPr/>
        </p:nvSpPr>
        <p:spPr>
          <a:xfrm>
            <a:off x="4876800" y="2627976"/>
            <a:ext cx="3352800" cy="10387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C00000"/>
                </a:solidFill>
              </a:rPr>
              <a:t>Liberal Arts</a:t>
            </a:r>
            <a:endParaRPr lang="en-US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794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Curriculum</a:t>
            </a:r>
            <a:endParaRPr lang="en-US" dirty="0"/>
          </a:p>
        </p:txBody>
      </p:sp>
      <p:sp>
        <p:nvSpPr>
          <p:cNvPr id="9" name="Action Button: Custom 8">
            <a:hlinkClick r:id="" action="ppaction://noaction" highlightClick="1"/>
          </p:cNvPr>
          <p:cNvSpPr/>
          <p:nvPr/>
        </p:nvSpPr>
        <p:spPr>
          <a:xfrm>
            <a:off x="1975945" y="1823545"/>
            <a:ext cx="457200" cy="457200"/>
          </a:xfrm>
          <a:prstGeom prst="actionButtonBlank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585545" y="1752600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Liberal arts coursework</a:t>
            </a:r>
            <a:endParaRPr lang="en-US" sz="3200" dirty="0"/>
          </a:p>
        </p:txBody>
      </p:sp>
      <p:sp>
        <p:nvSpPr>
          <p:cNvPr id="11" name="Action Button: Custom 10">
            <a:hlinkClick r:id="" action="ppaction://noaction" highlightClick="1"/>
          </p:cNvPr>
          <p:cNvSpPr/>
          <p:nvPr/>
        </p:nvSpPr>
        <p:spPr>
          <a:xfrm>
            <a:off x="1962807" y="2509345"/>
            <a:ext cx="457200" cy="457200"/>
          </a:xfrm>
          <a:prstGeom prst="actionButtonBlank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572407" y="2438400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Field experience</a:t>
            </a:r>
            <a:endParaRPr lang="en-US" sz="3200" dirty="0"/>
          </a:p>
        </p:txBody>
      </p:sp>
      <p:sp>
        <p:nvSpPr>
          <p:cNvPr id="13" name="Action Button: Custom 12">
            <a:hlinkClick r:id="" action="ppaction://noaction" highlightClick="1"/>
          </p:cNvPr>
          <p:cNvSpPr/>
          <p:nvPr/>
        </p:nvSpPr>
        <p:spPr>
          <a:xfrm>
            <a:off x="1970690" y="3271345"/>
            <a:ext cx="457200" cy="457200"/>
          </a:xfrm>
          <a:prstGeom prst="actionButtonBlank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580290" y="3200400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Capstone</a:t>
            </a:r>
            <a:endParaRPr lang="en-US" sz="3200" dirty="0"/>
          </a:p>
        </p:txBody>
      </p:sp>
      <p:sp>
        <p:nvSpPr>
          <p:cNvPr id="15" name="Action Button: Custom 14">
            <a:hlinkClick r:id="" action="ppaction://noaction" highlightClick="1"/>
          </p:cNvPr>
          <p:cNvSpPr/>
          <p:nvPr/>
        </p:nvSpPr>
        <p:spPr>
          <a:xfrm>
            <a:off x="1981200" y="4033345"/>
            <a:ext cx="457200" cy="457200"/>
          </a:xfrm>
          <a:prstGeom prst="actionButtonBlank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590800" y="3962400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Career preparation</a:t>
            </a:r>
            <a:endParaRPr lang="en-US" sz="3200" dirty="0"/>
          </a:p>
        </p:txBody>
      </p:sp>
      <p:sp>
        <p:nvSpPr>
          <p:cNvPr id="17" name="Action Button: Custom 16">
            <a:hlinkClick r:id="" action="ppaction://noaction" highlightClick="1"/>
          </p:cNvPr>
          <p:cNvSpPr/>
          <p:nvPr/>
        </p:nvSpPr>
        <p:spPr>
          <a:xfrm>
            <a:off x="1981200" y="4827974"/>
            <a:ext cx="457200" cy="457200"/>
          </a:xfrm>
          <a:prstGeom prst="actionButtonBlank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590800" y="4757029"/>
            <a:ext cx="495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Professional development</a:t>
            </a:r>
            <a:endParaRPr lang="en-US" sz="3200" dirty="0"/>
          </a:p>
        </p:txBody>
      </p:sp>
      <p:sp>
        <p:nvSpPr>
          <p:cNvPr id="19" name="Action Button: Custom 18">
            <a:hlinkClick r:id="" action="ppaction://noaction" highlightClick="1"/>
          </p:cNvPr>
          <p:cNvSpPr/>
          <p:nvPr/>
        </p:nvSpPr>
        <p:spPr>
          <a:xfrm>
            <a:off x="1981200" y="5582170"/>
            <a:ext cx="457200" cy="457200"/>
          </a:xfrm>
          <a:prstGeom prst="actionButtonBlank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590800" y="5511225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“Other stuff”</a:t>
            </a:r>
            <a:endParaRPr lang="en-US" sz="3200" dirty="0"/>
          </a:p>
        </p:txBody>
      </p:sp>
      <p:sp>
        <p:nvSpPr>
          <p:cNvPr id="21" name="Rectangle 20"/>
          <p:cNvSpPr/>
          <p:nvPr/>
        </p:nvSpPr>
        <p:spPr>
          <a:xfrm>
            <a:off x="0" y="1222122"/>
            <a:ext cx="9144000" cy="9128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981200" y="1777425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sym typeface="Wingdings"/>
              </a:rPr>
              <a:t>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981200" y="243840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sym typeface="Wingdings"/>
              </a:rPr>
              <a:t>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81200" y="3225225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sym typeface="Wingdings"/>
              </a:rPr>
              <a:t>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81200" y="3987225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sym typeface="Wingdings"/>
              </a:rPr>
              <a:t>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81200" y="480060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sym typeface="Wingdings"/>
              </a:rPr>
              <a:t>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81200" y="556260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sym typeface="Wingdings"/>
              </a:rPr>
              <a:t>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492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freedigitalphotos.net/images/thumbs/blue-bucket-with-opened-cover-on-white-background-1001923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82197"/>
            <a:ext cx="3218403" cy="3218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freedigitalphotos.net/images/thumbs/blue-bucket-with-opened-cover-on-white-background-1001923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199" y="1582196"/>
            <a:ext cx="3218403" cy="3218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freedigitalphotos.net/images/thumbs/blue-bucket-with-opened-cover-on-white-background-1001923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7181" y="1582195"/>
            <a:ext cx="3218403" cy="3218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2" name="Group 21"/>
          <p:cNvGrpSpPr/>
          <p:nvPr/>
        </p:nvGrpSpPr>
        <p:grpSpPr>
          <a:xfrm>
            <a:off x="304800" y="2209800"/>
            <a:ext cx="7909034" cy="533400"/>
            <a:chOff x="304800" y="2209800"/>
            <a:chExt cx="7909034" cy="533400"/>
          </a:xfrm>
        </p:grpSpPr>
        <p:sp>
          <p:nvSpPr>
            <p:cNvPr id="10" name="TextBox 9"/>
            <p:cNvSpPr txBox="1"/>
            <p:nvPr/>
          </p:nvSpPr>
          <p:spPr>
            <a:xfrm>
              <a:off x="304800" y="2219980"/>
              <a:ext cx="298980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/>
                <a:t>“Core”</a:t>
              </a:r>
              <a:endParaRPr lang="en-US" sz="28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038600" y="2209800"/>
              <a:ext cx="1371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/>
                <a:t>Major</a:t>
              </a:r>
              <a:endParaRPr lang="en-US" sz="28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689834" y="2219980"/>
              <a:ext cx="1524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Electives</a:t>
              </a:r>
              <a:endParaRPr lang="en-US" sz="2800" b="1" dirty="0"/>
            </a:p>
          </p:txBody>
        </p:sp>
      </p:grpSp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5257800" y="6370638"/>
            <a:ext cx="3962400" cy="487362"/>
          </a:xfrm>
        </p:spPr>
        <p:txBody>
          <a:bodyPr>
            <a:normAutofit/>
          </a:bodyPr>
          <a:lstStyle/>
          <a:p>
            <a:pPr algn="l"/>
            <a:r>
              <a:rPr lang="en-US" sz="1400" i="1" dirty="0"/>
              <a:t>Image courtesy of </a:t>
            </a:r>
            <a:r>
              <a:rPr lang="en-US" sz="1400" i="1" dirty="0" err="1"/>
              <a:t>Keerati</a:t>
            </a:r>
            <a:r>
              <a:rPr lang="en-US" sz="1400" i="1" dirty="0"/>
              <a:t> at FreeDigitalPhotos.net</a:t>
            </a:r>
            <a:endParaRPr lang="en-US" sz="1400" dirty="0"/>
          </a:p>
        </p:txBody>
      </p:sp>
      <p:grpSp>
        <p:nvGrpSpPr>
          <p:cNvPr id="3" name="Group 2"/>
          <p:cNvGrpSpPr/>
          <p:nvPr/>
        </p:nvGrpSpPr>
        <p:grpSpPr>
          <a:xfrm>
            <a:off x="336331" y="152400"/>
            <a:ext cx="8579069" cy="5767519"/>
            <a:chOff x="336331" y="152400"/>
            <a:chExt cx="8579069" cy="5767519"/>
          </a:xfrm>
        </p:grpSpPr>
        <p:sp>
          <p:nvSpPr>
            <p:cNvPr id="13" name="TextBox 12"/>
            <p:cNvSpPr txBox="1"/>
            <p:nvPr/>
          </p:nvSpPr>
          <p:spPr>
            <a:xfrm>
              <a:off x="336331" y="879037"/>
              <a:ext cx="23622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b="1" dirty="0" smtClean="0">
                  <a:solidFill>
                    <a:srgbClr val="C00000"/>
                  </a:solidFill>
                </a:rPr>
                <a:t>Study Abroad</a:t>
              </a:r>
              <a:endParaRPr lang="en-US" sz="3000" b="1" dirty="0">
                <a:solidFill>
                  <a:srgbClr val="C0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124199" y="4339596"/>
              <a:ext cx="271488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b="1" dirty="0" smtClean="0">
                  <a:solidFill>
                    <a:srgbClr val="00B050"/>
                  </a:solidFill>
                </a:rPr>
                <a:t>Double Majors</a:t>
              </a:r>
              <a:endParaRPr lang="en-US" sz="3000" b="1" dirty="0">
                <a:solidFill>
                  <a:srgbClr val="00B05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766854" y="5365921"/>
              <a:ext cx="23622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 smtClean="0">
                  <a:solidFill>
                    <a:schemeClr val="accent6">
                      <a:lumMod val="75000"/>
                    </a:schemeClr>
                  </a:solidFill>
                </a:rPr>
                <a:t>Minor(s)</a:t>
              </a:r>
              <a:endParaRPr lang="en-US" sz="30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584934" y="1305196"/>
              <a:ext cx="23622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b="1" dirty="0" smtClean="0"/>
                <a:t>Pre-med</a:t>
              </a:r>
              <a:endParaRPr lang="en-US" sz="3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36331" y="4523601"/>
              <a:ext cx="23622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 smtClean="0">
                  <a:solidFill>
                    <a:srgbClr val="7030A0"/>
                  </a:solidFill>
                </a:rPr>
                <a:t>Athletes</a:t>
              </a:r>
              <a:endParaRPr lang="en-US" sz="3000" b="1" dirty="0">
                <a:solidFill>
                  <a:srgbClr val="7030A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76880" y="383232"/>
              <a:ext cx="23622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 smtClean="0">
                  <a:solidFill>
                    <a:srgbClr val="CC0099"/>
                  </a:solidFill>
                </a:rPr>
                <a:t>Accelerated</a:t>
              </a:r>
              <a:endParaRPr lang="en-US" sz="3000" b="1" dirty="0">
                <a:solidFill>
                  <a:srgbClr val="CC0099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79895" y="4893594"/>
              <a:ext cx="255703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 smtClean="0"/>
                <a:t>Major changers</a:t>
              </a:r>
              <a:endParaRPr lang="en-US" sz="300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553200" y="152400"/>
              <a:ext cx="23622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b="1" dirty="0" smtClean="0">
                  <a:solidFill>
                    <a:srgbClr val="00CC99"/>
                  </a:solidFill>
                </a:rPr>
                <a:t>Transfer students</a:t>
              </a:r>
              <a:endParaRPr lang="en-US" sz="3000" b="1" dirty="0">
                <a:solidFill>
                  <a:srgbClr val="00CC9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584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Keep Us Busy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n-US" sz="2800" dirty="0" smtClean="0"/>
              <a:t>No “cohorts”</a:t>
            </a:r>
          </a:p>
          <a:p>
            <a:pPr>
              <a:spcBef>
                <a:spcPts val="2400"/>
              </a:spcBef>
            </a:pPr>
            <a:r>
              <a:rPr lang="en-US" sz="2800" dirty="0" smtClean="0"/>
              <a:t>Increasing class sizes</a:t>
            </a:r>
          </a:p>
          <a:p>
            <a:pPr>
              <a:spcBef>
                <a:spcPts val="2400"/>
              </a:spcBef>
            </a:pPr>
            <a:r>
              <a:rPr lang="en-US" sz="2800" dirty="0"/>
              <a:t>“Standard” course requirements</a:t>
            </a:r>
          </a:p>
          <a:p>
            <a:pPr>
              <a:spcBef>
                <a:spcPts val="2400"/>
              </a:spcBef>
            </a:pPr>
            <a:r>
              <a:rPr lang="en-US" sz="2800" dirty="0" smtClean="0"/>
              <a:t>Faculty variation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Rooted in graduate education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Without (formal) public health training/degrees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Recruited from community faculty</a:t>
            </a:r>
          </a:p>
          <a:p>
            <a:pPr>
              <a:spcBef>
                <a:spcPts val="2400"/>
              </a:spcBef>
            </a:pPr>
            <a:r>
              <a:rPr lang="en-US" sz="2800" dirty="0" smtClean="0"/>
              <a:t>Advising</a:t>
            </a:r>
          </a:p>
          <a:p>
            <a:pPr>
              <a:spcBef>
                <a:spcPts val="2400"/>
              </a:spcBef>
            </a:pPr>
            <a:endParaRPr lang="en-US" sz="3000" dirty="0" smtClean="0"/>
          </a:p>
          <a:p>
            <a:pPr>
              <a:spcBef>
                <a:spcPts val="2400"/>
              </a:spcBef>
            </a:pPr>
            <a:endParaRPr lang="en-US" sz="3000" dirty="0"/>
          </a:p>
        </p:txBody>
      </p:sp>
      <p:sp>
        <p:nvSpPr>
          <p:cNvPr id="4" name="Rectangle 3"/>
          <p:cNvSpPr/>
          <p:nvPr/>
        </p:nvSpPr>
        <p:spPr>
          <a:xfrm>
            <a:off x="0" y="1222122"/>
            <a:ext cx="9144000" cy="9128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31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sz="2800" dirty="0"/>
              <a:t>The staggering growth in undergraduate public health programs over the last decade has changed the face of public health education. </a:t>
            </a:r>
            <a:endParaRPr lang="en-US" sz="2800" dirty="0" smtClean="0"/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sz="2800" dirty="0" smtClean="0"/>
              <a:t>The </a:t>
            </a:r>
            <a:r>
              <a:rPr lang="en-US" sz="2800" dirty="0"/>
              <a:t>field </a:t>
            </a:r>
            <a:r>
              <a:rPr lang="en-US" sz="2800" dirty="0" smtClean="0"/>
              <a:t>has been forced to </a:t>
            </a:r>
            <a:r>
              <a:rPr lang="en-US" sz="2800" dirty="0"/>
              <a:t>re-examine the context for teaching public health and </a:t>
            </a:r>
            <a:r>
              <a:rPr lang="en-US" sz="2800" dirty="0" smtClean="0"/>
              <a:t>consider </a:t>
            </a:r>
            <a:r>
              <a:rPr lang="en-US" sz="2800" dirty="0"/>
              <a:t>the purpose of bachelor’s level training, including how it fits in with MPH and doctoral education. </a:t>
            </a:r>
            <a:endParaRPr lang="en-US" sz="2800" dirty="0" smtClean="0"/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sz="2800" dirty="0" smtClean="0"/>
              <a:t>There </a:t>
            </a:r>
            <a:r>
              <a:rPr lang="en-US" sz="2800" dirty="0"/>
              <a:t>is a need for undergraduate public health programs to engage in discussion and assessment about best practices for teaching, advising, and supporting professional development in their students and to disseminate this </a:t>
            </a:r>
            <a:r>
              <a:rPr lang="en-US" sz="2800" dirty="0" smtClean="0"/>
              <a:t>information through peer reviewed literature.</a:t>
            </a:r>
            <a:endParaRPr lang="en-US" sz="3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1222122"/>
            <a:ext cx="9144000" cy="9128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91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PHSJ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ample presentation slides">
  <a:themeElements>
    <a:clrScheme name="White - blue accents template template">
      <a:dk1>
        <a:srgbClr val="000000"/>
      </a:dk1>
      <a:lt1>
        <a:srgbClr val="FFFFFF"/>
      </a:lt1>
      <a:dk2>
        <a:srgbClr val="1D4775"/>
      </a:dk2>
      <a:lt2>
        <a:srgbClr val="FEF194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A061C3"/>
      </a:accent6>
      <a:hlink>
        <a:srgbClr val="1D4775"/>
      </a:hlink>
      <a:folHlink>
        <a:srgbClr val="1D477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1_Sample presentation slides">
  <a:themeElements>
    <a:clrScheme name="White - blue accents template template">
      <a:dk1>
        <a:srgbClr val="000000"/>
      </a:dk1>
      <a:lt1>
        <a:srgbClr val="FFFFFF"/>
      </a:lt1>
      <a:dk2>
        <a:srgbClr val="1D4775"/>
      </a:dk2>
      <a:lt2>
        <a:srgbClr val="FEF194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A061C3"/>
      </a:accent6>
      <a:hlink>
        <a:srgbClr val="1D4775"/>
      </a:hlink>
      <a:folHlink>
        <a:srgbClr val="1D477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1_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6.xml><?xml version="1.0" encoding="utf-8"?>
<a:theme xmlns:a="http://schemas.openxmlformats.org/drawingml/2006/main" name="2_Sample presentation slides">
  <a:themeElements>
    <a:clrScheme name="White - blue accents template template">
      <a:dk1>
        <a:srgbClr val="000000"/>
      </a:dk1>
      <a:lt1>
        <a:srgbClr val="FFFFFF"/>
      </a:lt1>
      <a:dk2>
        <a:srgbClr val="1D4775"/>
      </a:dk2>
      <a:lt2>
        <a:srgbClr val="FEF194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A061C3"/>
      </a:accent6>
      <a:hlink>
        <a:srgbClr val="1D4775"/>
      </a:hlink>
      <a:folHlink>
        <a:srgbClr val="1D477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7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_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Wk5_SEER_F2013</Template>
  <TotalTime>1065</TotalTime>
  <Words>582</Words>
  <Application>Microsoft Office PowerPoint</Application>
  <PresentationFormat>On-screen Show (4:3)</PresentationFormat>
  <Paragraphs>116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9</vt:i4>
      </vt:variant>
    </vt:vector>
  </HeadingPairs>
  <TitlesOfParts>
    <vt:vector size="23" baseType="lpstr">
      <vt:lpstr>Arial</vt:lpstr>
      <vt:lpstr>Calibri</vt:lpstr>
      <vt:lpstr>Courier New</vt:lpstr>
      <vt:lpstr>Times New Roman</vt:lpstr>
      <vt:lpstr>Wingdings</vt:lpstr>
      <vt:lpstr>CPHSJ template</vt:lpstr>
      <vt:lpstr>Sample presentation slides</vt:lpstr>
      <vt:lpstr>White with Courier font for code slides</vt:lpstr>
      <vt:lpstr>1_Sample presentation slides</vt:lpstr>
      <vt:lpstr>1_White with Courier font for code slides</vt:lpstr>
      <vt:lpstr>2_Sample presentation slides</vt:lpstr>
      <vt:lpstr>Beam</vt:lpstr>
      <vt:lpstr>2_White with Courier font for code slides</vt:lpstr>
      <vt:lpstr>Office Theme</vt:lpstr>
      <vt:lpstr>Undergraduate Public Health: Non-traditional and here to stay!</vt:lpstr>
      <vt:lpstr>PowerPoint Presentation</vt:lpstr>
      <vt:lpstr>PowerPoint Presentation</vt:lpstr>
      <vt:lpstr>PowerPoint Presentation</vt:lpstr>
      <vt:lpstr>Pre-professional</vt:lpstr>
      <vt:lpstr>Curriculum</vt:lpstr>
      <vt:lpstr>Image courtesy of Keerati at FreeDigitalPhotos.net</vt:lpstr>
      <vt:lpstr>Things to Keep Us Busy</vt:lpstr>
      <vt:lpstr>Take Home Messages</vt:lpstr>
    </vt:vector>
  </TitlesOfParts>
  <Company>Saint Louis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Cancer Survivorship</dc:title>
  <dc:creator>Lauren Arnold</dc:creator>
  <cp:lastModifiedBy>Sullivan, Lisa</cp:lastModifiedBy>
  <cp:revision>160</cp:revision>
  <cp:lastPrinted>2018-03-22T03:28:38Z</cp:lastPrinted>
  <dcterms:created xsi:type="dcterms:W3CDTF">2013-10-24T13:41:19Z</dcterms:created>
  <dcterms:modified xsi:type="dcterms:W3CDTF">2018-04-02T19:26:08Z</dcterms:modified>
</cp:coreProperties>
</file>