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78" r:id="rId5"/>
    <p:sldId id="269" r:id="rId6"/>
    <p:sldId id="260" r:id="rId7"/>
    <p:sldId id="268" r:id="rId8"/>
    <p:sldId id="272" r:id="rId9"/>
    <p:sldId id="273" r:id="rId10"/>
    <p:sldId id="276" r:id="rId11"/>
    <p:sldId id="274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59378468368484E-2"/>
          <c:y val="6.8669527896995708E-2"/>
          <c:w val="0.89345172031076581"/>
          <c:h val="0.78540772532188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DrPH </c:v>
                </c:pt>
              </c:strCache>
            </c:strRef>
          </c:tx>
          <c:spPr>
            <a:solidFill>
              <a:srgbClr val="0000FF"/>
            </a:solidFill>
            <a:ln w="1269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  <c:pt idx="32">
                  <c:v>2017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612</c:v>
                </c:pt>
                <c:pt idx="1">
                  <c:v>684</c:v>
                </c:pt>
                <c:pt idx="2">
                  <c:v>667</c:v>
                </c:pt>
                <c:pt idx="3">
                  <c:v>725</c:v>
                </c:pt>
                <c:pt idx="4">
                  <c:v>667</c:v>
                </c:pt>
                <c:pt idx="5">
                  <c:v>702</c:v>
                </c:pt>
                <c:pt idx="6">
                  <c:v>729</c:v>
                </c:pt>
                <c:pt idx="7">
                  <c:v>755</c:v>
                </c:pt>
                <c:pt idx="8">
                  <c:v>753</c:v>
                </c:pt>
                <c:pt idx="9">
                  <c:v>727</c:v>
                </c:pt>
                <c:pt idx="10">
                  <c:v>714</c:v>
                </c:pt>
                <c:pt idx="11">
                  <c:v>569</c:v>
                </c:pt>
                <c:pt idx="12">
                  <c:v>671.5</c:v>
                </c:pt>
                <c:pt idx="13">
                  <c:v>704</c:v>
                </c:pt>
                <c:pt idx="14">
                  <c:v>688</c:v>
                </c:pt>
                <c:pt idx="15">
                  <c:v>702</c:v>
                </c:pt>
                <c:pt idx="16">
                  <c:v>622</c:v>
                </c:pt>
                <c:pt idx="17">
                  <c:v>605</c:v>
                </c:pt>
                <c:pt idx="18">
                  <c:v>644</c:v>
                </c:pt>
                <c:pt idx="19">
                  <c:v>723</c:v>
                </c:pt>
                <c:pt idx="20">
                  <c:v>752</c:v>
                </c:pt>
                <c:pt idx="21">
                  <c:v>846</c:v>
                </c:pt>
                <c:pt idx="22">
                  <c:v>898</c:v>
                </c:pt>
                <c:pt idx="23">
                  <c:v>924</c:v>
                </c:pt>
                <c:pt idx="24">
                  <c:v>1033</c:v>
                </c:pt>
                <c:pt idx="25">
                  <c:v>1139</c:v>
                </c:pt>
                <c:pt idx="26">
                  <c:v>1377</c:v>
                </c:pt>
                <c:pt idx="27">
                  <c:v>1430</c:v>
                </c:pt>
                <c:pt idx="28">
                  <c:v>1513</c:v>
                </c:pt>
                <c:pt idx="29">
                  <c:v>1456</c:v>
                </c:pt>
                <c:pt idx="30">
                  <c:v>1526</c:v>
                </c:pt>
                <c:pt idx="31">
                  <c:v>1582</c:v>
                </c:pt>
                <c:pt idx="32">
                  <c:v>1637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2A-418C-A5DC-7D8F83C5A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123136"/>
        <c:axId val="368536544"/>
      </c:barChart>
      <c:catAx>
        <c:axId val="3121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-288000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5365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8536544"/>
        <c:scaling>
          <c:orientation val="minMax"/>
          <c:max val="1700"/>
          <c:min val="0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2123136"/>
        <c:crosses val="autoZero"/>
        <c:crossBetween val="between"/>
        <c:majorUnit val="200"/>
      </c:valAx>
      <c:spPr>
        <a:solidFill>
          <a:srgbClr val="FFFFFF"/>
        </a:solidFill>
        <a:ln w="1269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Grads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3594</c:v>
                </c:pt>
                <c:pt idx="1">
                  <c:v>4234</c:v>
                </c:pt>
                <c:pt idx="2">
                  <c:v>5460</c:v>
                </c:pt>
                <c:pt idx="3">
                  <c:v>6175</c:v>
                </c:pt>
                <c:pt idx="4">
                  <c:v>6321</c:v>
                </c:pt>
                <c:pt idx="5">
                  <c:v>6241</c:v>
                </c:pt>
                <c:pt idx="6">
                  <c:v>7609</c:v>
                </c:pt>
                <c:pt idx="7">
                  <c:v>8208</c:v>
                </c:pt>
                <c:pt idx="8">
                  <c:v>8922</c:v>
                </c:pt>
                <c:pt idx="9">
                  <c:v>8657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0E-4EB8-9A5A-5C27633DC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337112"/>
        <c:axId val="439337504"/>
      </c:barChart>
      <c:catAx>
        <c:axId val="43933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37504"/>
        <c:crosses val="autoZero"/>
        <c:auto val="1"/>
        <c:lblAlgn val="ctr"/>
        <c:lblOffset val="100"/>
        <c:noMultiLvlLbl val="0"/>
      </c:catAx>
      <c:valAx>
        <c:axId val="43933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3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00E6-050C-42BB-BCA2-F8DB8CF4D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83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7985-D11A-41CA-9986-5A6BA12475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9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3BDEB-170C-47AF-B84E-1EADE84026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1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1D95-81D9-4660-893D-8682F7B230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0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F7FAB-45C1-4D4A-9D0B-541A45CF6A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38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737D9-FBF7-4E73-AACD-923AD0350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52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4E87-7F2C-4B8B-8E2C-FB0ADE09EA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30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FEFF-C04B-449F-91D9-08282A726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5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4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F063-5991-4CA8-A12B-A2A60FA2B9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1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0D5B-E7DB-4C9D-BC39-37D767F690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2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49635-5AE8-4627-B058-554836273B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01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A404-4ED5-40B0-AD69-0BAF66529F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22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239A-A488-405E-998B-38BABC1B5F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3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3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3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1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9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0663-2561-4421-8179-28F73B9DFE06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8FE0-881A-42EB-9774-A868E7E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DA86EB-5FCE-442B-B6DF-EB428519770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3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88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DrPH Degree in Contemporary Public Health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009" y="3572539"/>
            <a:ext cx="9750056" cy="2775097"/>
          </a:xfrm>
        </p:spPr>
        <p:txBody>
          <a:bodyPr>
            <a:noAutofit/>
          </a:bodyPr>
          <a:lstStyle/>
          <a:p>
            <a:r>
              <a:rPr lang="en-US" dirty="0" smtClean="0"/>
              <a:t>BUSPH  DEAN'S SYMPOSIUM</a:t>
            </a:r>
          </a:p>
          <a:p>
            <a:r>
              <a:rPr lang="en-US" i="1" dirty="0" smtClean="0"/>
              <a:t>Teaching </a:t>
            </a:r>
            <a:r>
              <a:rPr lang="en-US" i="1" dirty="0"/>
              <a:t>Public </a:t>
            </a:r>
            <a:r>
              <a:rPr lang="en-US" i="1" dirty="0" smtClean="0"/>
              <a:t>Health</a:t>
            </a:r>
          </a:p>
          <a:p>
            <a:r>
              <a:rPr lang="en-US" dirty="0" smtClean="0"/>
              <a:t>March 28,2018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Eug</a:t>
            </a:r>
            <a:r>
              <a:rPr lang="en-US" dirty="0" smtClean="0"/>
              <a:t>ene Declercq, PhD</a:t>
            </a:r>
          </a:p>
          <a:p>
            <a:r>
              <a:rPr lang="en-US" dirty="0" smtClean="0"/>
              <a:t>Community Health Sciences, BUSPH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56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0000FF"/>
                </a:solidFill>
              </a:rPr>
              <a:t>Challenges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i="1" dirty="0" smtClean="0"/>
              <a:t>Sustaining </a:t>
            </a:r>
            <a:r>
              <a:rPr lang="en-US" sz="4400" i="1" dirty="0"/>
              <a:t>faculty </a:t>
            </a:r>
            <a:r>
              <a:rPr lang="en-US" sz="4400" i="1" dirty="0" smtClean="0"/>
              <a:t>enthusiasm</a:t>
            </a:r>
          </a:p>
          <a:p>
            <a:endParaRPr lang="en-US" sz="4400" i="1" dirty="0" smtClean="0"/>
          </a:p>
          <a:p>
            <a:r>
              <a:rPr lang="en-US" sz="4400" i="1" dirty="0"/>
              <a:t>Admitting the right DrPH candidates </a:t>
            </a:r>
            <a:endParaRPr lang="en-US" sz="4400" i="1" dirty="0" smtClean="0"/>
          </a:p>
          <a:p>
            <a:endParaRPr lang="en-US" sz="4400" i="1" dirty="0" smtClean="0"/>
          </a:p>
          <a:p>
            <a:r>
              <a:rPr lang="en-US" sz="4400" i="1" dirty="0" smtClean="0"/>
              <a:t>Assessing </a:t>
            </a:r>
            <a:r>
              <a:rPr lang="en-US" sz="4400" i="1" dirty="0"/>
              <a:t>field based competency </a:t>
            </a:r>
            <a:endParaRPr lang="en-US" sz="4400" i="1" dirty="0" smtClean="0"/>
          </a:p>
        </p:txBody>
      </p:sp>
    </p:spTree>
    <p:extLst>
      <p:ext uri="{BB962C8B-B14F-4D97-AF65-F5344CB8AC3E}">
        <p14:creationId xmlns:p14="http://schemas.microsoft.com/office/powerpoint/2010/main" val="33267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</a:rPr>
              <a:t>Challenges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13662"/>
          </a:xfrm>
        </p:spPr>
        <p:txBody>
          <a:bodyPr/>
          <a:lstStyle/>
          <a:p>
            <a:r>
              <a:rPr lang="en-US" sz="4400" i="1" dirty="0"/>
              <a:t>The  DrPH comprehensive </a:t>
            </a:r>
            <a:r>
              <a:rPr lang="en-US" sz="4400" i="1" dirty="0" smtClean="0"/>
              <a:t>examination &amp; dissertation</a:t>
            </a:r>
          </a:p>
          <a:p>
            <a:endParaRPr lang="en-US" sz="4400" i="1" dirty="0"/>
          </a:p>
          <a:p>
            <a:r>
              <a:rPr lang="en-US" sz="4400" i="1" dirty="0"/>
              <a:t>DrPH as </a:t>
            </a:r>
            <a:r>
              <a:rPr lang="en-US" sz="4400" i="1" dirty="0" smtClean="0"/>
              <a:t>faculty</a:t>
            </a:r>
          </a:p>
          <a:p>
            <a:endParaRPr lang="en-US" sz="4400" i="1" dirty="0"/>
          </a:p>
          <a:p>
            <a:r>
              <a:rPr lang="en-US" sz="4400" i="1" dirty="0"/>
              <a:t>Financing of DrPH programs</a:t>
            </a:r>
          </a:p>
          <a:p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5799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i="1" dirty="0" smtClean="0"/>
              <a:t>“It </a:t>
            </a:r>
            <a:r>
              <a:rPr lang="en-US" sz="4800" i="1" dirty="0"/>
              <a:t>will be long, however, before the supply of doctors of public health is nearly adequate to the demand</a:t>
            </a:r>
            <a:r>
              <a:rPr lang="en-US" sz="4800" i="1" dirty="0" smtClean="0"/>
              <a:t>.”</a:t>
            </a:r>
          </a:p>
          <a:p>
            <a:pPr marL="0" indent="0">
              <a:buNone/>
            </a:pPr>
            <a:endParaRPr lang="en-US" sz="4800" i="1" dirty="0"/>
          </a:p>
          <a:p>
            <a:pPr marL="0" indent="0">
              <a:buNone/>
            </a:pPr>
            <a:r>
              <a:rPr lang="en-US" sz="4800" i="1" dirty="0" smtClean="0"/>
              <a:t>			C.E.A. Winslow (1920)</a:t>
            </a:r>
          </a:p>
          <a:p>
            <a:pPr marL="0" indent="0">
              <a:buNone/>
            </a:pP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37480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2914"/>
            <a:ext cx="12012981" cy="26256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722914"/>
            <a:ext cx="4676502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6" y="152346"/>
            <a:ext cx="5362351" cy="29696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263" y="152345"/>
            <a:ext cx="6391622" cy="296967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772401" y="2560320"/>
            <a:ext cx="2181497" cy="7968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29987" y="5765129"/>
            <a:ext cx="10682993" cy="583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3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8" y="109697"/>
            <a:ext cx="12192000" cy="2172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71" y="2282629"/>
            <a:ext cx="5680999" cy="3647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070" y="2343248"/>
            <a:ext cx="5523613" cy="304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13042" y="231063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1917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647" y="3018755"/>
            <a:ext cx="11521562" cy="2258639"/>
          </a:xfrm>
          <a:prstGeom prst="rect">
            <a:avLst/>
          </a:prstGeom>
          <a:ln w="31750">
            <a:solidFill>
              <a:srgbClr val="0066CC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74428" y="49078"/>
            <a:ext cx="12117572" cy="2626276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8" y="109697"/>
            <a:ext cx="12192000" cy="2172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71" y="2282629"/>
            <a:ext cx="5680999" cy="3647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1070" y="2343248"/>
            <a:ext cx="5523613" cy="304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13042" y="231063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1917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647" y="3018755"/>
            <a:ext cx="11521562" cy="2258639"/>
          </a:xfrm>
          <a:prstGeom prst="rect">
            <a:avLst/>
          </a:prstGeom>
          <a:ln w="31750">
            <a:solidFill>
              <a:srgbClr val="0066CC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74428" y="49078"/>
            <a:ext cx="12117572" cy="2626276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45920" y="5773783"/>
            <a:ext cx="8784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C00000"/>
                </a:solidFill>
              </a:rPr>
              <a:t>Then it kind of disappears…..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0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smtClean="0"/>
              <a:t>DrPH </a:t>
            </a:r>
            <a:r>
              <a:rPr lang="en-US" b="1" dirty="0" smtClean="0">
                <a:solidFill>
                  <a:schemeClr val="tx1"/>
                </a:solidFill>
              </a:rPr>
              <a:t>Student</a:t>
            </a:r>
            <a:r>
              <a:rPr lang="en-US" b="1" dirty="0" smtClean="0"/>
              <a:t> Trends 1985-2017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162326297"/>
              </p:ext>
            </p:extLst>
          </p:nvPr>
        </p:nvGraphicFramePr>
        <p:xfrm>
          <a:off x="467360" y="846451"/>
          <a:ext cx="10911840" cy="4937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4502" y="5564646"/>
            <a:ext cx="407880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Source: ASPH Annual Data </a:t>
            </a:r>
            <a:r>
              <a:rPr lang="en-US" b="1" dirty="0" smtClean="0">
                <a:solidFill>
                  <a:srgbClr val="000000"/>
                </a:solidFill>
              </a:rPr>
              <a:t>Reports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0" y="828752"/>
            <a:ext cx="870751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1637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78725" y="3130724"/>
            <a:ext cx="569387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612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88002" y="2981711"/>
            <a:ext cx="69923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605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025428" y="1568092"/>
            <a:ext cx="239360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171% </a:t>
            </a:r>
            <a:r>
              <a:rPr lang="en-US" sz="2400" b="1" dirty="0">
                <a:solidFill>
                  <a:srgbClr val="C00000"/>
                </a:solidFill>
              </a:rPr>
              <a:t>Increase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</a:rPr>
              <a:t>2002-2017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637787" y="3409036"/>
            <a:ext cx="99830" cy="28282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632857" y="3466381"/>
            <a:ext cx="130562" cy="33297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3303" y="6013008"/>
            <a:ext cx="11165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Why such a big increase? </a:t>
            </a:r>
            <a:r>
              <a:rPr lang="en-US" sz="4000" b="1" i="1" dirty="0" smtClean="0">
                <a:solidFill>
                  <a:srgbClr val="0000FF"/>
                </a:solidFill>
              </a:rPr>
              <a:t>Two key reasons.  </a:t>
            </a:r>
            <a:endParaRPr lang="en-US" sz="4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Figure    MPH </a:t>
            </a:r>
            <a:r>
              <a:rPr lang="en-US" b="1" dirty="0"/>
              <a:t>Program Graduate </a:t>
            </a:r>
            <a:r>
              <a:rPr lang="en-US" b="1" dirty="0" smtClean="0"/>
              <a:t>Trends, </a:t>
            </a:r>
            <a:r>
              <a:rPr lang="en-US" b="1" dirty="0" smtClean="0"/>
              <a:t>2001-2017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13607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73383" y="6126163"/>
            <a:ext cx="762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</a:rPr>
              <a:t>Doubling of the number of MPH Grads</a:t>
            </a:r>
            <a:endParaRPr lang="en-US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6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8765" y="0"/>
            <a:ext cx="8229600" cy="639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latin typeface="+mn-lt"/>
              </a:rPr>
              <a:t>Trends in Doctoral Programs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1788061"/>
              </p:ext>
            </p:extLst>
          </p:nvPr>
        </p:nvGraphicFramePr>
        <p:xfrm>
          <a:off x="0" y="639762"/>
          <a:ext cx="11625945" cy="5577894"/>
        </p:xfrm>
        <a:graphic>
          <a:graphicData uri="http://schemas.openxmlformats.org/drawingml/2006/table">
            <a:tbl>
              <a:tblPr/>
              <a:tblGrid>
                <a:gridCol w="3251719"/>
                <a:gridCol w="1611014"/>
                <a:gridCol w="1418687"/>
                <a:gridCol w="1620524"/>
                <a:gridCol w="1960514"/>
                <a:gridCol w="176348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1985 - 2000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Change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2000-2017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Change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ASPPH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Schools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of Public Health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  <a:endParaRPr lang="en-US" sz="28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143%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5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PhD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DrPH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  <a:endParaRPr lang="en-US" sz="28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5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ScD/DSc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-20%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Other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-33%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Any doctorate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4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Stud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3772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457200" algn="r" rtl="0" fontAlgn="t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8480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43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Average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Program Size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  <a:endParaRPr lang="en-US" sz="2800" b="1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342900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33%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83" name="TextBox 3"/>
          <p:cNvSpPr txBox="1">
            <a:spLocks noChangeArrowheads="1"/>
          </p:cNvSpPr>
          <p:nvPr/>
        </p:nvSpPr>
        <p:spPr bwMode="auto">
          <a:xfrm>
            <a:off x="228377" y="757646"/>
            <a:ext cx="2697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Source: ASPH Annual Data Reports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46366" y="6272643"/>
            <a:ext cx="881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</a:rPr>
              <a:t>Doubling of schools offering DrPH degrees</a:t>
            </a:r>
            <a:r>
              <a:rPr lang="en-US" sz="3200" b="1" dirty="0" smtClean="0">
                <a:solidFill>
                  <a:srgbClr val="C00000"/>
                </a:solidFill>
              </a:rPr>
              <a:t>. 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225349" cy="5420768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So what are the </a:t>
            </a:r>
            <a:r>
              <a:rPr lang="en-US" sz="4800" b="1" dirty="0">
                <a:solidFill>
                  <a:schemeClr val="tx1"/>
                </a:solidFill>
              </a:rPr>
              <a:t>f</a:t>
            </a:r>
            <a:r>
              <a:rPr lang="en-US" sz="4800" b="1" dirty="0" smtClean="0">
                <a:solidFill>
                  <a:schemeClr val="tx1"/>
                </a:solidFill>
              </a:rPr>
              <a:t>uture 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challenges to DrPH education?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rgbClr val="0000FF"/>
                </a:solidFill>
              </a:rPr>
              <a:t/>
            </a:r>
            <a:br>
              <a:rPr lang="en-US" sz="4800" b="1" dirty="0">
                <a:solidFill>
                  <a:srgbClr val="0000FF"/>
                </a:solidFill>
              </a:rPr>
            </a:br>
            <a:r>
              <a:rPr lang="en-US" sz="4800" b="1" dirty="0" smtClean="0">
                <a:solidFill>
                  <a:srgbClr val="0000FF"/>
                </a:solidFill>
              </a:rPr>
              <a:t/>
            </a:r>
            <a:br>
              <a:rPr lang="en-US" sz="4800" b="1" dirty="0" smtClean="0">
                <a:solidFill>
                  <a:srgbClr val="0000FF"/>
                </a:solidFill>
              </a:rPr>
            </a:br>
            <a:endParaRPr lang="en-US" sz="48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225349" cy="5420768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So what are the </a:t>
            </a:r>
            <a:r>
              <a:rPr lang="en-US" sz="4800" b="1" dirty="0">
                <a:solidFill>
                  <a:schemeClr val="tx1"/>
                </a:solidFill>
              </a:rPr>
              <a:t>f</a:t>
            </a:r>
            <a:r>
              <a:rPr lang="en-US" sz="4800" b="1" dirty="0" smtClean="0">
                <a:solidFill>
                  <a:schemeClr val="tx1"/>
                </a:solidFill>
              </a:rPr>
              <a:t>uture 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challenges to DrPH education?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rgbClr val="0000FF"/>
                </a:solidFill>
              </a:rPr>
              <a:t/>
            </a:r>
            <a:br>
              <a:rPr lang="en-US" sz="4800" b="1" dirty="0">
                <a:solidFill>
                  <a:srgbClr val="0000FF"/>
                </a:solidFill>
              </a:rPr>
            </a:br>
            <a:r>
              <a:rPr lang="en-US" sz="4800" b="1" i="1" dirty="0" smtClean="0">
                <a:solidFill>
                  <a:srgbClr val="0000FF"/>
                </a:solidFill>
              </a:rPr>
              <a:t>Providing High Level Practice based education in Research Institutions</a:t>
            </a:r>
            <a:endParaRPr lang="en-US" sz="48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246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Times New Roman</vt:lpstr>
      <vt:lpstr>Office Theme</vt:lpstr>
      <vt:lpstr>Default Design</vt:lpstr>
      <vt:lpstr>The DrPH Degree in Contemporary Public Health Education</vt:lpstr>
      <vt:lpstr>PowerPoint Presentation</vt:lpstr>
      <vt:lpstr>PowerPoint Presentation</vt:lpstr>
      <vt:lpstr>PowerPoint Presentation</vt:lpstr>
      <vt:lpstr>DrPH Student Trends 1985-2017</vt:lpstr>
      <vt:lpstr>Figure    MPH Program Graduate Trends, 2001-2017</vt:lpstr>
      <vt:lpstr>Trends in Doctoral Programs</vt:lpstr>
      <vt:lpstr>So what are the future  challenges to DrPH education?   </vt:lpstr>
      <vt:lpstr>So what are the future  challenges to DrPH education?  Providing High Level Practice based education in Research Institutions</vt:lpstr>
      <vt:lpstr>Challenges</vt:lpstr>
      <vt:lpstr>Challenges</vt:lpstr>
      <vt:lpstr>PowerPoint Presentation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Declercq, Eugene</dc:creator>
  <cp:lastModifiedBy>Declercq, Eugene</cp:lastModifiedBy>
  <cp:revision>19</cp:revision>
  <dcterms:created xsi:type="dcterms:W3CDTF">2017-11-04T00:21:34Z</dcterms:created>
  <dcterms:modified xsi:type="dcterms:W3CDTF">2018-03-24T03:53:06Z</dcterms:modified>
</cp:coreProperties>
</file>