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04" r:id="rId2"/>
    <p:sldId id="389" r:id="rId3"/>
    <p:sldId id="392" r:id="rId4"/>
    <p:sldId id="393" r:id="rId5"/>
    <p:sldId id="412" r:id="rId6"/>
    <p:sldId id="410" r:id="rId7"/>
    <p:sldId id="408" r:id="rId8"/>
    <p:sldId id="411" r:id="rId9"/>
    <p:sldId id="407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5209" autoAdjust="0"/>
  </p:normalViewPr>
  <p:slideViewPr>
    <p:cSldViewPr>
      <p:cViewPr varScale="1">
        <p:scale>
          <a:sx n="80" d="100"/>
          <a:sy n="80" d="100"/>
        </p:scale>
        <p:origin x="710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810"/>
    </p:cViewPr>
  </p:sorterViewPr>
  <p:notesViewPr>
    <p:cSldViewPr>
      <p:cViewPr varScale="1">
        <p:scale>
          <a:sx n="63" d="100"/>
          <a:sy n="63" d="100"/>
        </p:scale>
        <p:origin x="3106" y="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523" cy="464662"/>
          </a:xfrm>
          <a:prstGeom prst="rect">
            <a:avLst/>
          </a:prstGeom>
        </p:spPr>
        <p:txBody>
          <a:bodyPr vert="horz" lIns="91310" tIns="45655" rIns="91310" bIns="45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10" tIns="45655" rIns="91310" bIns="45655" rtlCol="0"/>
          <a:lstStyle>
            <a:lvl1pPr algn="r">
              <a:defRPr sz="1200"/>
            </a:lvl1pPr>
          </a:lstStyle>
          <a:p>
            <a:fld id="{FE4EA48C-C0DA-419B-8100-1C2B613D609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153"/>
            <a:ext cx="3037523" cy="464662"/>
          </a:xfrm>
          <a:prstGeom prst="rect">
            <a:avLst/>
          </a:prstGeom>
        </p:spPr>
        <p:txBody>
          <a:bodyPr vert="horz" lIns="91310" tIns="45655" rIns="91310" bIns="45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2" y="8830153"/>
            <a:ext cx="3037523" cy="464662"/>
          </a:xfrm>
          <a:prstGeom prst="rect">
            <a:avLst/>
          </a:prstGeom>
        </p:spPr>
        <p:txBody>
          <a:bodyPr vert="horz" lIns="91310" tIns="45655" rIns="91310" bIns="45655" rtlCol="0" anchor="b"/>
          <a:lstStyle>
            <a:lvl1pPr algn="r">
              <a:defRPr sz="1200"/>
            </a:lvl1pPr>
          </a:lstStyle>
          <a:p>
            <a:fld id="{6CF449DF-6D60-4AA9-80E4-97D42731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37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523" cy="464662"/>
          </a:xfrm>
          <a:prstGeom prst="rect">
            <a:avLst/>
          </a:prstGeom>
        </p:spPr>
        <p:txBody>
          <a:bodyPr vert="horz" lIns="91310" tIns="45655" rIns="91310" bIns="45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10" tIns="45655" rIns="91310" bIns="45655" rtlCol="0"/>
          <a:lstStyle>
            <a:lvl1pPr algn="r">
              <a:defRPr sz="1200"/>
            </a:lvl1pPr>
          </a:lstStyle>
          <a:p>
            <a:fld id="{4508F292-507A-4635-8F76-183FF017FD9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44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0" tIns="45655" rIns="91310" bIns="456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5079"/>
            <a:ext cx="5608954" cy="4183539"/>
          </a:xfrm>
          <a:prstGeom prst="rect">
            <a:avLst/>
          </a:prstGeom>
        </p:spPr>
        <p:txBody>
          <a:bodyPr vert="horz" lIns="91310" tIns="45655" rIns="91310" bIns="456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153"/>
            <a:ext cx="3037523" cy="464662"/>
          </a:xfrm>
          <a:prstGeom prst="rect">
            <a:avLst/>
          </a:prstGeom>
        </p:spPr>
        <p:txBody>
          <a:bodyPr vert="horz" lIns="91310" tIns="45655" rIns="91310" bIns="45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2" y="8830153"/>
            <a:ext cx="3037523" cy="464662"/>
          </a:xfrm>
          <a:prstGeom prst="rect">
            <a:avLst/>
          </a:prstGeom>
        </p:spPr>
        <p:txBody>
          <a:bodyPr vert="horz" lIns="91310" tIns="45655" rIns="91310" bIns="45655" rtlCol="0" anchor="b"/>
          <a:lstStyle>
            <a:lvl1pPr algn="r">
              <a:defRPr sz="1200"/>
            </a:lvl1pPr>
          </a:lstStyle>
          <a:p>
            <a:fld id="{AE823940-B0A8-481D-9E65-AA55796E1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7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3940-B0A8-481D-9E65-AA55796E18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3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656">
              <a:defRPr/>
            </a:pPr>
            <a:endParaRPr lang="en-US" dirty="0" smtClean="0"/>
          </a:p>
          <a:p>
            <a:pPr defTabSz="930656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C808E-0920-4201-9136-988D2078BDE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8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41463" y="152400"/>
            <a:ext cx="3921125" cy="220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387" y="2512026"/>
            <a:ext cx="6468211" cy="6622616"/>
          </a:xfrm>
        </p:spPr>
        <p:txBody>
          <a:bodyPr/>
          <a:lstStyle/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C808E-0920-4201-9136-988D2078BDE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3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3788" y="228600"/>
            <a:ext cx="4818062" cy="2711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6580" y="3121003"/>
            <a:ext cx="6239922" cy="5469367"/>
          </a:xfrm>
        </p:spPr>
        <p:txBody>
          <a:bodyPr/>
          <a:lstStyle/>
          <a:p>
            <a:pPr lvl="0"/>
            <a:endParaRPr lang="en-US" dirty="0"/>
          </a:p>
          <a:p>
            <a:pPr defTabSz="912207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C808E-0920-4201-9136-988D2078BDE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98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3940-B0A8-481D-9E65-AA55796E18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87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3940-B0A8-481D-9E65-AA55796E18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99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3940-B0A8-481D-9E65-AA55796E18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58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3940-B0A8-481D-9E65-AA55796E18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74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8183-41D1-47F1-9F02-581D4BD32D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13FF5FF-10EB-44F9-9861-ADAF70CCF30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710845-9907-48E6-B74C-EE2A1A23C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737903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Interprofessional Education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5626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</a:rPr>
              <a:t>Tanya Uden-Holman, PhD</a:t>
            </a:r>
          </a:p>
          <a:p>
            <a:r>
              <a:rPr lang="en-US" sz="2400" dirty="0">
                <a:solidFill>
                  <a:prstClr val="white"/>
                </a:solidFill>
              </a:rPr>
              <a:t>Associate Dean for Academic Affairs</a:t>
            </a:r>
          </a:p>
          <a:p>
            <a:r>
              <a:rPr lang="en-US" sz="2400" dirty="0">
                <a:solidFill>
                  <a:prstClr val="white"/>
                </a:solidFill>
              </a:rPr>
              <a:t>Clinical Professor</a:t>
            </a:r>
          </a:p>
          <a:p>
            <a:endParaRPr lang="en-US" sz="2400" dirty="0">
              <a:solidFill>
                <a:prstClr val="white"/>
              </a:solidFill>
            </a:endParaRPr>
          </a:p>
          <a:p>
            <a:endParaRPr lang="en-US" sz="2400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410201"/>
            <a:ext cx="3028950" cy="126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Interprofessional Education (IPE)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839486"/>
            <a:ext cx="8229600" cy="4625609"/>
          </a:xfrm>
        </p:spPr>
        <p:txBody>
          <a:bodyPr/>
          <a:lstStyle/>
          <a:p>
            <a:r>
              <a:rPr lang="en-US" dirty="0" smtClean="0"/>
              <a:t>“Occurs </a:t>
            </a:r>
            <a:r>
              <a:rPr lang="en-US" dirty="0"/>
              <a:t>when two or more professions learn with, from, and about each other to enable effective collaboration and improve health </a:t>
            </a:r>
            <a:r>
              <a:rPr lang="en-US" dirty="0" smtClean="0"/>
              <a:t>outcomes.”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3"/>
          <p:cNvSpPr>
            <a:spLocks/>
          </p:cNvSpPr>
          <p:nvPr/>
        </p:nvSpPr>
        <p:spPr bwMode="auto">
          <a:xfrm>
            <a:off x="1676400" y="6096000"/>
            <a:ext cx="4801716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000" dirty="0">
                <a:ea typeface="ＭＳ Ｐゴシック" charset="0"/>
                <a:cs typeface="Gill Sans Light" charset="0"/>
              </a:rPr>
              <a:t>Adapted from: </a:t>
            </a:r>
          </a:p>
          <a:p>
            <a:pPr algn="l"/>
            <a:r>
              <a:rPr lang="en-US" sz="1000" dirty="0">
                <a:ea typeface="ＭＳ Ｐゴシック" charset="0"/>
                <a:cs typeface="Gill Sans Light" charset="0"/>
              </a:rPr>
              <a:t>World Health Organization, Framework for Action on Interprofessional Education and Collaborative Practice, 2010.</a:t>
            </a:r>
            <a:endParaRPr lang="en-US" sz="1000" dirty="0">
              <a:ea typeface="ＭＳ Ｐゴシック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613298" y="250031"/>
            <a:ext cx="8956477" cy="1080492"/>
          </a:xfrm>
          <a:ln/>
        </p:spPr>
        <p:txBody>
          <a:bodyPr vert="horz" lIns="91440" tIns="32146" rIns="45720" bIns="32146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z="3900" dirty="0">
                <a:solidFill>
                  <a:schemeClr val="accent1"/>
                </a:solidFill>
              </a:rPr>
              <a:t>IPEC Core Competencies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031" y="1518047"/>
            <a:ext cx="8643938" cy="4795242"/>
          </a:xfrm>
          <a:ln/>
        </p:spPr>
        <p:txBody>
          <a:bodyPr vert="horz" lIns="54864" tIns="91440" rIns="64291" bIns="32146" rtlCol="0">
            <a:normAutofit/>
          </a:bodyPr>
          <a:lstStyle/>
          <a:p>
            <a:r>
              <a:rPr lang="en-US" sz="3400" u="sng" dirty="0"/>
              <a:t>Values/Ethics</a:t>
            </a:r>
          </a:p>
          <a:p>
            <a:pPr marL="482186" lvl="1"/>
            <a:r>
              <a:rPr lang="en-US" sz="2500" dirty="0"/>
              <a:t>Work with individuals of other professions to maintain a climate of mutual respect and shared values.</a:t>
            </a:r>
          </a:p>
          <a:p>
            <a:pPr marL="482186" lvl="1"/>
            <a:endParaRPr lang="en-US" sz="2500" dirty="0"/>
          </a:p>
          <a:p>
            <a:r>
              <a:rPr lang="en-US" sz="3400" u="sng" dirty="0"/>
              <a:t>Roles/Responsibilities</a:t>
            </a:r>
          </a:p>
          <a:p>
            <a:pPr marL="482186" lvl="1"/>
            <a:r>
              <a:rPr lang="en-US" sz="2500" dirty="0"/>
              <a:t>Use the knowledge of one</a:t>
            </a:r>
            <a:r>
              <a:rPr lang="ja-JP" altLang="en-US" sz="2500" dirty="0">
                <a:latin typeface="Arial"/>
              </a:rPr>
              <a:t>’</a:t>
            </a:r>
            <a:r>
              <a:rPr lang="en-US" sz="2500" dirty="0"/>
              <a:t>s own role and those of other professions to appropriately assess and address the healthcare needs of the patients and </a:t>
            </a:r>
            <a:r>
              <a:rPr lang="en-US" sz="2500" dirty="0"/>
              <a:t>to promote and  advance the health of populations.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7791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774031" y="-17859"/>
            <a:ext cx="8643938" cy="1714500"/>
          </a:xfrm>
          <a:ln/>
        </p:spPr>
        <p:txBody>
          <a:bodyPr vert="horz" lIns="91440" tIns="32146" rIns="45720" bIns="32146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z="3900"/>
              <a:t>IPEC Core Competencies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4031" y="1357313"/>
            <a:ext cx="8643938" cy="5304234"/>
          </a:xfrm>
          <a:ln/>
        </p:spPr>
        <p:txBody>
          <a:bodyPr vert="horz" lIns="54864" tIns="91440" rIns="64291" bIns="32146" rtlCol="0">
            <a:normAutofit/>
          </a:bodyPr>
          <a:lstStyle/>
          <a:p>
            <a:r>
              <a:rPr lang="en-US" sz="3400" u="sng" dirty="0"/>
              <a:t>Interprofessional Communication</a:t>
            </a:r>
          </a:p>
          <a:p>
            <a:pPr marL="482186" lvl="1"/>
            <a:r>
              <a:rPr lang="en-US" sz="2500" dirty="0"/>
              <a:t>Communicate with patients, families, communities, and </a:t>
            </a:r>
            <a:r>
              <a:rPr lang="en-US" sz="2500" dirty="0"/>
              <a:t>professionals </a:t>
            </a:r>
            <a:r>
              <a:rPr lang="en-US" sz="2500" dirty="0"/>
              <a:t>in </a:t>
            </a:r>
            <a:r>
              <a:rPr lang="en-US" sz="2500" dirty="0"/>
              <a:t>health and other fields in a </a:t>
            </a:r>
            <a:r>
              <a:rPr lang="en-US" sz="2500" dirty="0"/>
              <a:t>responsive and responsible manner that supports a team approach to the </a:t>
            </a:r>
            <a:r>
              <a:rPr lang="en-US" sz="2500" dirty="0"/>
              <a:t>promotion and maintenance of health and the prevention and treatment of disease.</a:t>
            </a:r>
            <a:endParaRPr lang="en-US" sz="2500" dirty="0"/>
          </a:p>
          <a:p>
            <a:r>
              <a:rPr lang="en-US" sz="3400" u="sng" dirty="0"/>
              <a:t>Teams/Teamwork</a:t>
            </a:r>
          </a:p>
          <a:p>
            <a:pPr marL="482186" lvl="1"/>
            <a:r>
              <a:rPr lang="en-US" sz="2500" dirty="0"/>
              <a:t>Apply relationship-building values and the principles of team dynamics to perform effectively in different team roles to </a:t>
            </a:r>
            <a:r>
              <a:rPr lang="en-US" sz="2500" dirty="0"/>
              <a:t>plan, deliver, and evaluate </a:t>
            </a:r>
            <a:r>
              <a:rPr lang="en-US" sz="2500" dirty="0"/>
              <a:t>patient-/population-centered care </a:t>
            </a:r>
            <a:r>
              <a:rPr lang="en-US" sz="2500" dirty="0"/>
              <a:t>and population health programs and policies that are </a:t>
            </a:r>
            <a:r>
              <a:rPr lang="en-US" sz="2500" dirty="0"/>
              <a:t>safe, timely, efficient, effective, and equitable.</a:t>
            </a:r>
          </a:p>
        </p:txBody>
      </p:sp>
    </p:spTree>
    <p:extLst>
      <p:ext uri="{BB962C8B-B14F-4D97-AF65-F5344CB8AC3E}">
        <p14:creationId xmlns:p14="http://schemas.microsoft.com/office/powerpoint/2010/main" val="123595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increased emphasis on population health as well as on the promotion of health and the prevention of disease </a:t>
            </a:r>
            <a:r>
              <a:rPr lang="en-US" dirty="0" smtClean="0"/>
              <a:t>provide </a:t>
            </a:r>
            <a:r>
              <a:rPr lang="en-US" dirty="0"/>
              <a:t>additional opportunities for public health students to be involved in IPE </a:t>
            </a:r>
            <a:r>
              <a:rPr lang="en-US" dirty="0" smtClean="0"/>
              <a:t>initiatives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Opportunities for public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Engaging public health students in IPE learning activities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key principles: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singular “right” approach</a:t>
            </a:r>
          </a:p>
          <a:p>
            <a:r>
              <a:rPr lang="en-US" dirty="0" smtClean="0"/>
              <a:t>Authenticity of learning opportunity critical</a:t>
            </a:r>
          </a:p>
          <a:p>
            <a:r>
              <a:rPr lang="en-US" dirty="0" smtClean="0"/>
              <a:t>IPEC Core Competencies should be foundational</a:t>
            </a:r>
          </a:p>
          <a:p>
            <a:r>
              <a:rPr lang="en-US" dirty="0" smtClean="0"/>
              <a:t>IPE learning opportunities should not be “one and done”</a:t>
            </a:r>
          </a:p>
          <a:p>
            <a:r>
              <a:rPr lang="en-US" dirty="0" smtClean="0"/>
              <a:t>IPE content can be delivered through multiple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from public health schools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Case-based pedagogy, team-based learning, competency-focused curriculum</a:t>
            </a:r>
          </a:p>
          <a:p>
            <a:r>
              <a:rPr lang="en-US" dirty="0" smtClean="0"/>
              <a:t>Simulations and table-top exercises</a:t>
            </a:r>
          </a:p>
          <a:p>
            <a:r>
              <a:rPr lang="en-US" dirty="0" smtClean="0"/>
              <a:t>Wide range of topics including:</a:t>
            </a:r>
          </a:p>
          <a:p>
            <a:pPr lvl="1"/>
            <a:r>
              <a:rPr lang="en-US" dirty="0" smtClean="0"/>
              <a:t>Emergency preparedness &amp; response</a:t>
            </a:r>
          </a:p>
          <a:p>
            <a:pPr lvl="1"/>
            <a:r>
              <a:rPr lang="en-US" dirty="0" smtClean="0"/>
              <a:t>Patient safety</a:t>
            </a:r>
          </a:p>
          <a:p>
            <a:pPr lvl="1"/>
            <a:r>
              <a:rPr lang="en-US" dirty="0" smtClean="0"/>
              <a:t>Social justice, health disparities, &amp; health equity</a:t>
            </a:r>
          </a:p>
          <a:p>
            <a:r>
              <a:rPr lang="en-US" dirty="0" smtClean="0"/>
              <a:t>Co-curricular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0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Envisioning an IPE Future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Shifting institutional culture from educational silos to students and faculty </a:t>
            </a:r>
            <a:r>
              <a:rPr lang="en-US" i="1" dirty="0" smtClean="0"/>
              <a:t>learning about, from and with each other </a:t>
            </a:r>
            <a:r>
              <a:rPr lang="en-US" dirty="0" smtClean="0"/>
              <a:t>with a common focus on competencies that transcend disciplinary boundaries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Assuring that students are well-prepared to practice collaboratively in an evolving health care environment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Promoting stronger relationships with peer institutions, professional associations and health systems in advancing IPE excellence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Stimulating </a:t>
            </a:r>
            <a:r>
              <a:rPr lang="en-US" dirty="0"/>
              <a:t>new </a:t>
            </a:r>
            <a:r>
              <a:rPr lang="en-US" dirty="0" smtClean="0"/>
              <a:t>scholarship and educational innovation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22321</TotalTime>
  <Words>379</Words>
  <Application>Microsoft Office PowerPoint</Application>
  <PresentationFormat>Widescreen</PresentationFormat>
  <Paragraphs>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Calibri</vt:lpstr>
      <vt:lpstr>Corbel</vt:lpstr>
      <vt:lpstr>Gill Sans Light</vt:lpstr>
      <vt:lpstr>HGｺﾞｼｯｸM</vt:lpstr>
      <vt:lpstr>Wingdings</vt:lpstr>
      <vt:lpstr>Wingdings 2</vt:lpstr>
      <vt:lpstr>Wingdings 3</vt:lpstr>
      <vt:lpstr>Module</vt:lpstr>
      <vt:lpstr>Interprofessional Education</vt:lpstr>
      <vt:lpstr>Interprofessional Education (IPE)</vt:lpstr>
      <vt:lpstr>IPEC Core Competencies </vt:lpstr>
      <vt:lpstr>IPEC Core Competencies </vt:lpstr>
      <vt:lpstr>Opportunities for public health</vt:lpstr>
      <vt:lpstr>Engaging public health students in IPE learning activities</vt:lpstr>
      <vt:lpstr>Some key principles:</vt:lpstr>
      <vt:lpstr>Examples from public health schools and programs</vt:lpstr>
      <vt:lpstr>Envisioning an IPE Future</vt:lpstr>
    </vt:vector>
  </TitlesOfParts>
  <Company>UIC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CPH Update</dc:title>
  <dc:creator>IHRP</dc:creator>
  <cp:lastModifiedBy>Uden-Holman, Tanya M</cp:lastModifiedBy>
  <cp:revision>361</cp:revision>
  <cp:lastPrinted>2017-04-17T18:20:30Z</cp:lastPrinted>
  <dcterms:created xsi:type="dcterms:W3CDTF">2010-04-25T22:19:22Z</dcterms:created>
  <dcterms:modified xsi:type="dcterms:W3CDTF">2018-03-22T14:52:44Z</dcterms:modified>
</cp:coreProperties>
</file>